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prJIMa06Eegqp3IxoLNvCF1ki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567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3"/>
          <p:cNvSpPr txBox="1">
            <a:spLocks noGrp="1"/>
          </p:cNvSpPr>
          <p:nvPr>
            <p:ph type="title"/>
          </p:nvPr>
        </p:nvSpPr>
        <p:spPr>
          <a:xfrm>
            <a:off x="457200" y="817253"/>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9DE0"/>
              </a:buClr>
              <a:buSzPts val="4400"/>
              <a:buFont typeface="Arial"/>
              <a:buNone/>
              <a:defRPr>
                <a:solidFill>
                  <a:srgbClr val="009DE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457200" y="2142815"/>
            <a:ext cx="8229600" cy="3583709"/>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a:latin typeface="Arial"/>
                <a:ea typeface="Arial"/>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 name="Google Shape;18;p23" descr="logo-b.png"/>
          <p:cNvPicPr preferRelativeResize="0"/>
          <p:nvPr/>
        </p:nvPicPr>
        <p:blipFill rotWithShape="1">
          <a:blip r:embed="rId2">
            <a:alphaModFix/>
          </a:blip>
          <a:srcRect/>
          <a:stretch/>
        </p:blipFill>
        <p:spPr>
          <a:xfrm>
            <a:off x="7995239" y="271315"/>
            <a:ext cx="902963" cy="403536"/>
          </a:xfrm>
          <a:prstGeom prst="rect">
            <a:avLst/>
          </a:prstGeom>
          <a:noFill/>
          <a:ln>
            <a:noFill/>
          </a:ln>
        </p:spPr>
      </p:pic>
      <p:pic>
        <p:nvPicPr>
          <p:cNvPr id="19" name="Google Shape;19;p23"/>
          <p:cNvPicPr preferRelativeResize="0"/>
          <p:nvPr/>
        </p:nvPicPr>
        <p:blipFill rotWithShape="1">
          <a:blip r:embed="rId3">
            <a:alphaModFix/>
          </a:blip>
          <a:srcRect/>
          <a:stretch/>
        </p:blipFill>
        <p:spPr>
          <a:xfrm>
            <a:off x="8068108" y="6411611"/>
            <a:ext cx="886415" cy="1697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3" name="Google Shape;73;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4"/>
          <p:cNvSpPr>
            <a:spLocks noGrp="1"/>
          </p:cNvSpPr>
          <p:nvPr>
            <p:ph type="pic" idx="2"/>
          </p:nvPr>
        </p:nvSpPr>
        <p:spPr>
          <a:xfrm>
            <a:off x="1792288" y="612775"/>
            <a:ext cx="5486400" cy="4114800"/>
          </a:xfrm>
          <a:prstGeom prst="rect">
            <a:avLst/>
          </a:prstGeom>
          <a:noFill/>
          <a:ln>
            <a:noFill/>
          </a:ln>
        </p:spPr>
      </p:sp>
      <p:sp>
        <p:nvSpPr>
          <p:cNvPr id="80" name="Google Shape;80;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1" name="Google Shape;8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457200" y="817253"/>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5"/>
          <p:cNvSpPr txBox="1">
            <a:spLocks noGrp="1"/>
          </p:cNvSpPr>
          <p:nvPr>
            <p:ph type="body" idx="1"/>
          </p:nvPr>
        </p:nvSpPr>
        <p:spPr>
          <a:xfrm>
            <a:off x="457200" y="2142815"/>
            <a:ext cx="8229600" cy="3583709"/>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lt1"/>
              </a:buClr>
              <a:buSzPts val="3200"/>
              <a:buNone/>
              <a:defRPr>
                <a:solidFill>
                  <a:schemeClr val="lt1"/>
                </a:solidFill>
                <a:latin typeface="Arial"/>
                <a:ea typeface="Arial"/>
                <a:cs typeface="Arial"/>
                <a:sym typeface="Arial"/>
              </a:defRPr>
            </a:lvl1pPr>
            <a:lvl2pPr marL="914400" lvl="1" indent="-406400" algn="l">
              <a:spcBef>
                <a:spcPts val="560"/>
              </a:spcBef>
              <a:spcAft>
                <a:spcPts val="0"/>
              </a:spcAft>
              <a:buClr>
                <a:schemeClr val="lt1"/>
              </a:buClr>
              <a:buSzPts val="2800"/>
              <a:buChar char="–"/>
              <a:defRPr>
                <a:solidFill>
                  <a:schemeClr val="lt1"/>
                </a:solidFill>
                <a:latin typeface="Arial"/>
                <a:ea typeface="Arial"/>
                <a:cs typeface="Arial"/>
                <a:sym typeface="Arial"/>
              </a:defRPr>
            </a:lvl2pPr>
            <a:lvl3pPr marL="1371600" lvl="2" indent="-381000" algn="l">
              <a:spcBef>
                <a:spcPts val="480"/>
              </a:spcBef>
              <a:spcAft>
                <a:spcPts val="0"/>
              </a:spcAft>
              <a:buClr>
                <a:schemeClr val="lt1"/>
              </a:buClr>
              <a:buSzPts val="2400"/>
              <a:buChar char="•"/>
              <a:defRPr>
                <a:solidFill>
                  <a:schemeClr val="lt1"/>
                </a:solidFill>
                <a:latin typeface="Arial"/>
                <a:ea typeface="Arial"/>
                <a:cs typeface="Arial"/>
                <a:sym typeface="Arial"/>
              </a:defRPr>
            </a:lvl3pPr>
            <a:lvl4pPr marL="1828800" lvl="3" indent="-355600" algn="l">
              <a:spcBef>
                <a:spcPts val="400"/>
              </a:spcBef>
              <a:spcAft>
                <a:spcPts val="0"/>
              </a:spcAft>
              <a:buClr>
                <a:schemeClr val="lt1"/>
              </a:buClr>
              <a:buSzPts val="2000"/>
              <a:buChar char="–"/>
              <a:defRPr>
                <a:solidFill>
                  <a:schemeClr val="lt1"/>
                </a:solidFill>
                <a:latin typeface="Arial"/>
                <a:ea typeface="Arial"/>
                <a:cs typeface="Arial"/>
                <a:sym typeface="Arial"/>
              </a:defRPr>
            </a:lvl4pPr>
            <a:lvl5pPr marL="2286000" lvl="4" indent="-355600" algn="l">
              <a:spcBef>
                <a:spcPts val="400"/>
              </a:spcBef>
              <a:spcAft>
                <a:spcPts val="0"/>
              </a:spcAft>
              <a:buClr>
                <a:schemeClr val="lt1"/>
              </a:buClr>
              <a:buSzPts val="2000"/>
              <a:buChar char="»"/>
              <a:defRPr>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7" name="Google Shape;27;p25"/>
          <p:cNvPicPr preferRelativeResize="0"/>
          <p:nvPr/>
        </p:nvPicPr>
        <p:blipFill rotWithShape="1">
          <a:blip r:embed="rId2">
            <a:alphaModFix/>
          </a:blip>
          <a:srcRect/>
          <a:stretch/>
        </p:blipFill>
        <p:spPr>
          <a:xfrm>
            <a:off x="7995240" y="271315"/>
            <a:ext cx="902961" cy="403536"/>
          </a:xfrm>
          <a:prstGeom prst="rect">
            <a:avLst/>
          </a:prstGeom>
          <a:noFill/>
          <a:ln>
            <a:noFill/>
          </a:ln>
        </p:spPr>
      </p:pic>
      <p:pic>
        <p:nvPicPr>
          <p:cNvPr id="28" name="Google Shape;28;p25" descr="SID-w.png"/>
          <p:cNvPicPr preferRelativeResize="0"/>
          <p:nvPr/>
        </p:nvPicPr>
        <p:blipFill rotWithShape="1">
          <a:blip r:embed="rId3">
            <a:alphaModFix/>
          </a:blip>
          <a:srcRect/>
          <a:stretch/>
        </p:blipFill>
        <p:spPr>
          <a:xfrm>
            <a:off x="8068108" y="6411611"/>
            <a:ext cx="886415" cy="1697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26"/>
          <p:cNvSpPr txBox="1">
            <a:spLocks noGrp="1"/>
          </p:cNvSpPr>
          <p:nvPr>
            <p:ph type="ctrTitle"/>
          </p:nvPr>
        </p:nvSpPr>
        <p:spPr>
          <a:xfrm>
            <a:off x="443355" y="2268965"/>
            <a:ext cx="7772400" cy="14700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26"/>
          <p:cNvPicPr preferRelativeResize="0"/>
          <p:nvPr/>
        </p:nvPicPr>
        <p:blipFill rotWithShape="1">
          <a:blip r:embed="rId2">
            <a:alphaModFix/>
          </a:blip>
          <a:srcRect/>
          <a:stretch/>
        </p:blipFill>
        <p:spPr>
          <a:xfrm>
            <a:off x="7571921" y="6247738"/>
            <a:ext cx="1208503" cy="231478"/>
          </a:xfrm>
          <a:prstGeom prst="rect">
            <a:avLst/>
          </a:prstGeom>
          <a:noFill/>
          <a:ln>
            <a:noFill/>
          </a:ln>
        </p:spPr>
      </p:pic>
      <p:pic>
        <p:nvPicPr>
          <p:cNvPr id="32" name="Google Shape;32;p26"/>
          <p:cNvPicPr preferRelativeResize="0"/>
          <p:nvPr/>
        </p:nvPicPr>
        <p:blipFill rotWithShape="1">
          <a:blip r:embed="rId3">
            <a:alphaModFix/>
          </a:blip>
          <a:srcRect/>
          <a:stretch/>
        </p:blipFill>
        <p:spPr>
          <a:xfrm>
            <a:off x="2" y="5339140"/>
            <a:ext cx="4952995" cy="1518857"/>
          </a:xfrm>
          <a:prstGeom prst="rect">
            <a:avLst/>
          </a:prstGeom>
          <a:noFill/>
          <a:ln>
            <a:noFill/>
          </a:ln>
        </p:spPr>
      </p:pic>
      <p:pic>
        <p:nvPicPr>
          <p:cNvPr id="33" name="Google Shape;33;p26" descr="logo-b.png"/>
          <p:cNvPicPr preferRelativeResize="0"/>
          <p:nvPr/>
        </p:nvPicPr>
        <p:blipFill rotWithShape="1">
          <a:blip r:embed="rId4">
            <a:alphaModFix/>
          </a:blip>
          <a:srcRect/>
          <a:stretch/>
        </p:blipFill>
        <p:spPr>
          <a:xfrm>
            <a:off x="6998394" y="271314"/>
            <a:ext cx="1543061" cy="689597"/>
          </a:xfrm>
          <a:prstGeom prst="rect">
            <a:avLst/>
          </a:prstGeom>
          <a:noFill/>
          <a:ln>
            <a:noFill/>
          </a:ln>
        </p:spPr>
      </p:pic>
      <p:pic>
        <p:nvPicPr>
          <p:cNvPr id="34" name="Google Shape;34;p26" descr="SID-logo.png"/>
          <p:cNvPicPr preferRelativeResize="0"/>
          <p:nvPr/>
        </p:nvPicPr>
        <p:blipFill rotWithShape="1">
          <a:blip r:embed="rId5">
            <a:alphaModFix/>
          </a:blip>
          <a:srcRect/>
          <a:stretch/>
        </p:blipFill>
        <p:spPr>
          <a:xfrm>
            <a:off x="389180" y="172735"/>
            <a:ext cx="2901773" cy="173237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sp>
        <p:nvSpPr>
          <p:cNvPr id="36" name="Google Shape;36;p27"/>
          <p:cNvSpPr txBox="1">
            <a:spLocks noGrp="1"/>
          </p:cNvSpPr>
          <p:nvPr>
            <p:ph type="body" idx="1"/>
          </p:nvPr>
        </p:nvSpPr>
        <p:spPr>
          <a:xfrm>
            <a:off x="457200" y="817253"/>
            <a:ext cx="8229600" cy="3583709"/>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Clr>
                <a:schemeClr val="dk1"/>
              </a:buClr>
              <a:buSzPts val="3200"/>
              <a:buNone/>
              <a:defRPr>
                <a:latin typeface="Arial"/>
                <a:ea typeface="Arial"/>
                <a:cs typeface="Arial"/>
                <a:sym typeface="Arial"/>
              </a:defRPr>
            </a:lvl1pPr>
            <a:lvl2pPr marL="914400" lvl="1" indent="-406400" algn="ctr">
              <a:spcBef>
                <a:spcPts val="560"/>
              </a:spcBef>
              <a:spcAft>
                <a:spcPts val="0"/>
              </a:spcAft>
              <a:buClr>
                <a:schemeClr val="dk1"/>
              </a:buClr>
              <a:buSzPts val="2800"/>
              <a:buChar char="–"/>
              <a:defRPr>
                <a:latin typeface="Arial"/>
                <a:ea typeface="Arial"/>
                <a:cs typeface="Arial"/>
                <a:sym typeface="Arial"/>
              </a:defRPr>
            </a:lvl2pPr>
            <a:lvl3pPr marL="1371600" lvl="2" indent="-381000" algn="ctr">
              <a:spcBef>
                <a:spcPts val="480"/>
              </a:spcBef>
              <a:spcAft>
                <a:spcPts val="0"/>
              </a:spcAft>
              <a:buClr>
                <a:schemeClr val="dk1"/>
              </a:buClr>
              <a:buSzPts val="2400"/>
              <a:buChar char="•"/>
              <a:defRPr>
                <a:latin typeface="Arial"/>
                <a:ea typeface="Arial"/>
                <a:cs typeface="Arial"/>
                <a:sym typeface="Arial"/>
              </a:defRPr>
            </a:lvl3pPr>
            <a:lvl4pPr marL="1828800" lvl="3" indent="-355600" algn="ctr">
              <a:spcBef>
                <a:spcPts val="400"/>
              </a:spcBef>
              <a:spcAft>
                <a:spcPts val="0"/>
              </a:spcAft>
              <a:buClr>
                <a:schemeClr val="dk1"/>
              </a:buClr>
              <a:buSzPts val="2000"/>
              <a:buChar char="–"/>
              <a:defRPr>
                <a:latin typeface="Arial"/>
                <a:ea typeface="Arial"/>
                <a:cs typeface="Arial"/>
                <a:sym typeface="Arial"/>
              </a:defRPr>
            </a:lvl4pPr>
            <a:lvl5pPr marL="2286000" lvl="4" indent="-355600" algn="ctr">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7" name="Google Shape;37;p27" descr="logo-b.png"/>
          <p:cNvPicPr preferRelativeResize="0"/>
          <p:nvPr/>
        </p:nvPicPr>
        <p:blipFill rotWithShape="1">
          <a:blip r:embed="rId2">
            <a:alphaModFix/>
          </a:blip>
          <a:srcRect/>
          <a:stretch/>
        </p:blipFill>
        <p:spPr>
          <a:xfrm>
            <a:off x="7995239" y="271315"/>
            <a:ext cx="902963" cy="403536"/>
          </a:xfrm>
          <a:prstGeom prst="rect">
            <a:avLst/>
          </a:prstGeom>
          <a:noFill/>
          <a:ln>
            <a:noFill/>
          </a:ln>
        </p:spPr>
      </p:pic>
      <p:pic>
        <p:nvPicPr>
          <p:cNvPr id="38" name="Google Shape;38;p27"/>
          <p:cNvPicPr preferRelativeResize="0"/>
          <p:nvPr/>
        </p:nvPicPr>
        <p:blipFill rotWithShape="1">
          <a:blip r:embed="rId3">
            <a:alphaModFix/>
          </a:blip>
          <a:srcRect/>
          <a:stretch/>
        </p:blipFill>
        <p:spPr>
          <a:xfrm>
            <a:off x="8068108" y="6411611"/>
            <a:ext cx="886415" cy="1697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9"/>
        <p:cNvGrpSpPr/>
        <p:nvPr/>
      </p:nvGrpSpPr>
      <p:grpSpPr>
        <a:xfrm>
          <a:off x="0" y="0"/>
          <a:ext cx="0" cy="0"/>
          <a:chOff x="0" y="0"/>
          <a:chExt cx="0" cy="0"/>
        </a:xfrm>
      </p:grpSpPr>
      <p:sp>
        <p:nvSpPr>
          <p:cNvPr id="40" name="Google Shape;40;p28"/>
          <p:cNvSpPr txBox="1">
            <a:spLocks noGrp="1"/>
          </p:cNvSpPr>
          <p:nvPr>
            <p:ph type="body" idx="1"/>
          </p:nvPr>
        </p:nvSpPr>
        <p:spPr>
          <a:xfrm>
            <a:off x="457200" y="817253"/>
            <a:ext cx="8229600" cy="3583709"/>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Clr>
                <a:srgbClr val="FFFFFF"/>
              </a:buClr>
              <a:buSzPts val="3200"/>
              <a:buNone/>
              <a:defRPr>
                <a:solidFill>
                  <a:srgbClr val="FFFFFF"/>
                </a:solidFill>
                <a:latin typeface="Arial"/>
                <a:ea typeface="Arial"/>
                <a:cs typeface="Arial"/>
                <a:sym typeface="Arial"/>
              </a:defRPr>
            </a:lvl1pPr>
            <a:lvl2pPr marL="914400" lvl="1" indent="-406400" algn="ctr">
              <a:spcBef>
                <a:spcPts val="560"/>
              </a:spcBef>
              <a:spcAft>
                <a:spcPts val="0"/>
              </a:spcAft>
              <a:buClr>
                <a:srgbClr val="FFFFFF"/>
              </a:buClr>
              <a:buSzPts val="2800"/>
              <a:buChar char="–"/>
              <a:defRPr>
                <a:solidFill>
                  <a:srgbClr val="FFFFFF"/>
                </a:solidFill>
                <a:latin typeface="Arial"/>
                <a:ea typeface="Arial"/>
                <a:cs typeface="Arial"/>
                <a:sym typeface="Arial"/>
              </a:defRPr>
            </a:lvl2pPr>
            <a:lvl3pPr marL="1371600" lvl="2" indent="-381000" algn="ctr">
              <a:spcBef>
                <a:spcPts val="480"/>
              </a:spcBef>
              <a:spcAft>
                <a:spcPts val="0"/>
              </a:spcAft>
              <a:buClr>
                <a:srgbClr val="FFFFFF"/>
              </a:buClr>
              <a:buSzPts val="2400"/>
              <a:buChar char="•"/>
              <a:defRPr>
                <a:solidFill>
                  <a:srgbClr val="FFFFFF"/>
                </a:solidFill>
                <a:latin typeface="Arial"/>
                <a:ea typeface="Arial"/>
                <a:cs typeface="Arial"/>
                <a:sym typeface="Arial"/>
              </a:defRPr>
            </a:lvl3pPr>
            <a:lvl4pPr marL="1828800" lvl="3" indent="-355600" algn="ctr">
              <a:spcBef>
                <a:spcPts val="400"/>
              </a:spcBef>
              <a:spcAft>
                <a:spcPts val="0"/>
              </a:spcAft>
              <a:buClr>
                <a:srgbClr val="FFFFFF"/>
              </a:buClr>
              <a:buSzPts val="2000"/>
              <a:buChar char="–"/>
              <a:defRPr>
                <a:solidFill>
                  <a:srgbClr val="FFFFFF"/>
                </a:solidFill>
                <a:latin typeface="Arial"/>
                <a:ea typeface="Arial"/>
                <a:cs typeface="Arial"/>
                <a:sym typeface="Arial"/>
              </a:defRPr>
            </a:lvl4pPr>
            <a:lvl5pPr marL="2286000" lvl="4" indent="-355600" algn="ctr">
              <a:spcBef>
                <a:spcPts val="400"/>
              </a:spcBef>
              <a:spcAft>
                <a:spcPts val="0"/>
              </a:spcAft>
              <a:buClr>
                <a:srgbClr val="FFFFFF"/>
              </a:buClr>
              <a:buSzPts val="2000"/>
              <a:buChar char="»"/>
              <a:defRPr>
                <a:solidFill>
                  <a:srgbClr val="FFFFF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1" name="Google Shape;41;p28"/>
          <p:cNvPicPr preferRelativeResize="0"/>
          <p:nvPr/>
        </p:nvPicPr>
        <p:blipFill rotWithShape="1">
          <a:blip r:embed="rId2">
            <a:alphaModFix/>
          </a:blip>
          <a:srcRect/>
          <a:stretch/>
        </p:blipFill>
        <p:spPr>
          <a:xfrm>
            <a:off x="7995240" y="271315"/>
            <a:ext cx="902961" cy="403536"/>
          </a:xfrm>
          <a:prstGeom prst="rect">
            <a:avLst/>
          </a:prstGeom>
          <a:noFill/>
          <a:ln>
            <a:noFill/>
          </a:ln>
        </p:spPr>
      </p:pic>
      <p:pic>
        <p:nvPicPr>
          <p:cNvPr id="42" name="Google Shape;42;p28" descr="SID-w.png"/>
          <p:cNvPicPr preferRelativeResize="0"/>
          <p:nvPr/>
        </p:nvPicPr>
        <p:blipFill rotWithShape="1">
          <a:blip r:embed="rId3">
            <a:alphaModFix/>
          </a:blip>
          <a:srcRect/>
          <a:stretch/>
        </p:blipFill>
        <p:spPr>
          <a:xfrm>
            <a:off x="8068108" y="6411611"/>
            <a:ext cx="886415" cy="16978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6" name="Google Shape;4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3" name="Google Shape;5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1" name="Google Shape;61;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2" name="Google Shape;6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oblox.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parentzone.org.uk/article/pressure-to-spend" TargetMode="External"/><Relationship Id="rId4" Type="http://schemas.openxmlformats.org/officeDocument/2006/relationships/hyperlink" Target="https://parentzone.org.uk/article/pegi-games-rating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uk/newsround/5767726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forbes.com/sites/brucelee/2020/02/23/what-is-the-outlet-challenge-how-it-can-electrocute-or-burn-you/#20792d1c1e62" TargetMode="External"/><Relationship Id="rId4" Type="http://schemas.openxmlformats.org/officeDocument/2006/relationships/hyperlink" Target="https://www.bbc.co.uk/news/technology-5174285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technology/2023/apr/19/snapchat-making-ai-chatbot-similar-to-chatgpt-available-to-every-use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ceop.police.uk/safety-centre" TargetMode="External"/><Relationship Id="rId5" Type="http://schemas.openxmlformats.org/officeDocument/2006/relationships/hyperlink" Target="http://www.snapchat.com/safety" TargetMode="External"/><Relationship Id="rId4" Type="http://schemas.openxmlformats.org/officeDocument/2006/relationships/hyperlink" Target="https://snap.com/en-US/safety-and-impact/post/family-cente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ternetmatters.org/parental-%20controls/entertainment-search-engin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internetmatters.org/parental-controls/entertainment-search-engines/" TargetMode="External"/><Relationship Id="rId4" Type="http://schemas.openxmlformats.org/officeDocument/2006/relationships/hyperlink" Target="https://www.internetmatters.org/parental-controls/broadband-mobil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qustodio.com/en/" TargetMode="External"/><Relationship Id="rId3" Type="http://schemas.openxmlformats.org/officeDocument/2006/relationships/hyperlink" Target="https://www.internetmatters.org/resources/monitoring-apps-parents-guide/" TargetMode="External"/><Relationship Id="rId7" Type="http://schemas.openxmlformats.org/officeDocument/2006/relationships/hyperlink" Target="https://useboomerang.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meetcircle.com/" TargetMode="External"/><Relationship Id="rId5" Type="http://schemas.openxmlformats.org/officeDocument/2006/relationships/hyperlink" Target="https://families.google/familylink/" TargetMode="External"/><Relationship Id="rId4" Type="http://schemas.openxmlformats.org/officeDocument/2006/relationships/hyperlink" Target="https://support.apple.com/en-us/HT208982" TargetMode="External"/><Relationship Id="rId9" Type="http://schemas.openxmlformats.org/officeDocument/2006/relationships/hyperlink" Target="https://ourpact.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reportharmfulcontent.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ww.ditchthelabel.org/report/" TargetMode="External"/><Relationship Id="rId4" Type="http://schemas.openxmlformats.org/officeDocument/2006/relationships/hyperlink" Target="https://www.childline.org.uk/info-advice/bullying-abuse-safety/online-mobile-safety/report-%20remov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acebook.com/BBCArchive/videos/1999-newsnight/984177948738986/"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office@hounslowheathschool.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55.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title"/>
          </p:nvPr>
        </p:nvSpPr>
        <p:spPr>
          <a:xfrm>
            <a:off x="550506" y="912333"/>
            <a:ext cx="7959012" cy="1835248"/>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9DE0"/>
              </a:buClr>
              <a:buSzPct val="100000"/>
              <a:buFont typeface="Arial"/>
              <a:buNone/>
            </a:pPr>
            <a:r>
              <a:rPr lang="en-GB" dirty="0"/>
              <a:t>                Online Safety</a:t>
            </a:r>
            <a:br>
              <a:rPr lang="en-GB" dirty="0"/>
            </a:br>
            <a:r>
              <a:rPr lang="en-GB" dirty="0"/>
              <a:t>Workshop for Parents and Carers</a:t>
            </a:r>
            <a:br>
              <a:rPr lang="en-GB" dirty="0"/>
            </a:br>
            <a:r>
              <a:rPr lang="en-GB" dirty="0"/>
              <a:t> </a:t>
            </a:r>
            <a:endParaRPr dirty="0"/>
          </a:p>
        </p:txBody>
      </p:sp>
      <p:sp>
        <p:nvSpPr>
          <p:cNvPr id="101" name="Google Shape;101;p1"/>
          <p:cNvSpPr txBox="1"/>
          <p:nvPr/>
        </p:nvSpPr>
        <p:spPr>
          <a:xfrm>
            <a:off x="1" y="2736722"/>
            <a:ext cx="9060024" cy="37087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u="none" strike="noStrike" cap="none" dirty="0">
                <a:solidFill>
                  <a:srgbClr val="009DE0"/>
                </a:solidFill>
                <a:latin typeface="Arial"/>
                <a:ea typeface="Arial"/>
                <a:cs typeface="Arial"/>
                <a:sym typeface="Arial"/>
              </a:rPr>
              <a:t>Aims:</a:t>
            </a:r>
            <a:endParaRPr dirty="0"/>
          </a:p>
          <a:p>
            <a:pPr marL="0" marR="0" lvl="0" indent="0" algn="l" rtl="0">
              <a:spcBef>
                <a:spcPts val="0"/>
              </a:spcBef>
              <a:spcAft>
                <a:spcPts val="0"/>
              </a:spcAft>
              <a:buNone/>
            </a:pPr>
            <a:r>
              <a:rPr lang="en-GB" sz="1100" dirty="0">
                <a:solidFill>
                  <a:srgbClr val="009DE0"/>
                </a:solidFill>
                <a:latin typeface="Arial"/>
                <a:ea typeface="Arial"/>
                <a:cs typeface="Arial"/>
                <a:sym typeface="Arial"/>
              </a:rPr>
              <a:t> </a:t>
            </a:r>
            <a:endParaRPr dirty="0"/>
          </a:p>
          <a:p>
            <a:pPr marL="457200" marR="0" lvl="0" indent="-457200" algn="l" rtl="0">
              <a:spcBef>
                <a:spcPts val="0"/>
              </a:spcBef>
              <a:spcAft>
                <a:spcPts val="0"/>
              </a:spcAft>
              <a:buClr>
                <a:srgbClr val="009DE0"/>
              </a:buClr>
              <a:buSzPts val="2800"/>
              <a:buFont typeface="Arial"/>
              <a:buChar char="•"/>
            </a:pPr>
            <a:r>
              <a:rPr lang="en-GB" sz="2800" dirty="0">
                <a:solidFill>
                  <a:srgbClr val="009DE0"/>
                </a:solidFill>
              </a:rPr>
              <a:t>U</a:t>
            </a:r>
            <a:r>
              <a:rPr lang="en-GB" sz="2800" dirty="0">
                <a:solidFill>
                  <a:srgbClr val="009DE0"/>
                </a:solidFill>
                <a:latin typeface="Arial"/>
                <a:ea typeface="Arial"/>
                <a:cs typeface="Arial"/>
                <a:sym typeface="Arial"/>
              </a:rPr>
              <a:t>nderstand the risks and challenges from </a:t>
            </a:r>
            <a:endParaRPr dirty="0"/>
          </a:p>
          <a:p>
            <a:pPr marL="0" marR="0" lvl="0" indent="0" algn="l" rtl="0">
              <a:spcBef>
                <a:spcPts val="0"/>
              </a:spcBef>
              <a:spcAft>
                <a:spcPts val="0"/>
              </a:spcAft>
              <a:buNone/>
            </a:pPr>
            <a:r>
              <a:rPr lang="en-GB" sz="2800" dirty="0">
                <a:solidFill>
                  <a:srgbClr val="009DE0"/>
                </a:solidFill>
                <a:latin typeface="Arial"/>
                <a:ea typeface="Arial"/>
                <a:cs typeface="Arial"/>
                <a:sym typeface="Arial"/>
              </a:rPr>
              <a:t>     children’s online activity</a:t>
            </a:r>
            <a:endParaRPr dirty="0"/>
          </a:p>
          <a:p>
            <a:pPr marL="457200" marR="0" lvl="0" indent="-457200" algn="l" rtl="0">
              <a:spcBef>
                <a:spcPts val="0"/>
              </a:spcBef>
              <a:spcAft>
                <a:spcPts val="0"/>
              </a:spcAft>
              <a:buClr>
                <a:srgbClr val="009DE0"/>
              </a:buClr>
              <a:buSzPts val="2800"/>
              <a:buFont typeface="Arial"/>
              <a:buChar char="•"/>
            </a:pPr>
            <a:r>
              <a:rPr lang="en-GB" sz="2800" dirty="0">
                <a:solidFill>
                  <a:srgbClr val="009DE0"/>
                </a:solidFill>
              </a:rPr>
              <a:t>R</a:t>
            </a:r>
            <a:r>
              <a:rPr lang="en-GB" sz="2800" dirty="0">
                <a:solidFill>
                  <a:srgbClr val="009DE0"/>
                </a:solidFill>
                <a:latin typeface="Arial"/>
                <a:ea typeface="Arial"/>
                <a:cs typeface="Arial"/>
                <a:sym typeface="Arial"/>
              </a:rPr>
              <a:t>eview the current online safety measures</a:t>
            </a:r>
            <a:endParaRPr dirty="0"/>
          </a:p>
          <a:p>
            <a:pPr marL="457200" marR="0" lvl="0" indent="-457200" algn="l" rtl="0">
              <a:spcBef>
                <a:spcPts val="0"/>
              </a:spcBef>
              <a:spcAft>
                <a:spcPts val="0"/>
              </a:spcAft>
              <a:buClr>
                <a:srgbClr val="009DE0"/>
              </a:buClr>
              <a:buSzPts val="2800"/>
              <a:buFont typeface="Arial"/>
              <a:buChar char="•"/>
            </a:pPr>
            <a:r>
              <a:rPr lang="en-GB" sz="2800" dirty="0">
                <a:solidFill>
                  <a:srgbClr val="009DE0"/>
                </a:solidFill>
              </a:rPr>
              <a:t>U</a:t>
            </a:r>
            <a:r>
              <a:rPr lang="en-GB" sz="2800" dirty="0">
                <a:solidFill>
                  <a:srgbClr val="009DE0"/>
                </a:solidFill>
                <a:latin typeface="Arial"/>
                <a:ea typeface="Arial"/>
                <a:cs typeface="Arial"/>
                <a:sym typeface="Arial"/>
              </a:rPr>
              <a:t>nderstand the apps used by children and the risks</a:t>
            </a:r>
            <a:endParaRPr dirty="0"/>
          </a:p>
          <a:p>
            <a:pPr marL="457200" marR="0" lvl="0" indent="-457200" algn="l" rtl="0">
              <a:spcBef>
                <a:spcPts val="0"/>
              </a:spcBef>
              <a:spcAft>
                <a:spcPts val="0"/>
              </a:spcAft>
              <a:buClr>
                <a:srgbClr val="009DE0"/>
              </a:buClr>
              <a:buSzPts val="2800"/>
              <a:buFont typeface="Arial"/>
              <a:buChar char="•"/>
            </a:pPr>
            <a:r>
              <a:rPr lang="en-GB" sz="2800" dirty="0">
                <a:solidFill>
                  <a:srgbClr val="009DE0"/>
                </a:solidFill>
              </a:rPr>
              <a:t>R</a:t>
            </a:r>
            <a:r>
              <a:rPr lang="en-GB" sz="2800" dirty="0">
                <a:solidFill>
                  <a:srgbClr val="009DE0"/>
                </a:solidFill>
                <a:latin typeface="Arial"/>
                <a:ea typeface="Arial"/>
                <a:cs typeface="Arial"/>
                <a:sym typeface="Arial"/>
              </a:rPr>
              <a:t>eview children’s use of apps and control measures</a:t>
            </a:r>
            <a:endParaRPr dirty="0"/>
          </a:p>
          <a:p>
            <a:pPr marL="457200" marR="0" lvl="0" indent="-457200" algn="l" rtl="0">
              <a:spcBef>
                <a:spcPts val="0"/>
              </a:spcBef>
              <a:spcAft>
                <a:spcPts val="0"/>
              </a:spcAft>
              <a:buClr>
                <a:srgbClr val="009DE0"/>
              </a:buClr>
              <a:buSzPts val="2800"/>
              <a:buFont typeface="Arial"/>
              <a:buChar char="•"/>
            </a:pPr>
            <a:r>
              <a:rPr lang="en-GB" sz="2800" dirty="0">
                <a:solidFill>
                  <a:srgbClr val="009DE0"/>
                </a:solidFill>
              </a:rPr>
              <a:t>E</a:t>
            </a:r>
            <a:r>
              <a:rPr lang="en-GB" sz="2800" dirty="0">
                <a:solidFill>
                  <a:srgbClr val="009DE0"/>
                </a:solidFill>
                <a:latin typeface="Arial"/>
                <a:ea typeface="Arial"/>
                <a:cs typeface="Arial"/>
                <a:sym typeface="Arial"/>
              </a:rPr>
              <a:t>stablish future actions and the focus for future for training and learning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p:cNvSpPr txBox="1">
            <a:spLocks noGrp="1"/>
          </p:cNvSpPr>
          <p:nvPr>
            <p:ph type="title"/>
          </p:nvPr>
        </p:nvSpPr>
        <p:spPr>
          <a:xfrm>
            <a:off x="213360" y="-117467"/>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38CD5"/>
              </a:buClr>
              <a:buSzPts val="4000"/>
              <a:buFont typeface="Arial"/>
              <a:buNone/>
            </a:pPr>
            <a:r>
              <a:rPr lang="en-GB" sz="4000">
                <a:solidFill>
                  <a:srgbClr val="538CD5"/>
                </a:solidFill>
              </a:rPr>
              <a:t>What is Roblox?</a:t>
            </a:r>
            <a:endParaRPr/>
          </a:p>
        </p:txBody>
      </p:sp>
      <p:sp>
        <p:nvSpPr>
          <p:cNvPr id="217" name="Google Shape;217;p11"/>
          <p:cNvSpPr txBox="1">
            <a:spLocks noGrp="1"/>
          </p:cNvSpPr>
          <p:nvPr>
            <p:ph type="body" idx="1"/>
          </p:nvPr>
        </p:nvSpPr>
        <p:spPr>
          <a:xfrm>
            <a:off x="0" y="771215"/>
            <a:ext cx="9144000" cy="58531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38CD5"/>
              </a:buClr>
              <a:buSzPts val="1600"/>
              <a:buNone/>
            </a:pPr>
            <a:r>
              <a:rPr lang="en-GB" sz="1600" b="1" u="sng">
                <a:solidFill>
                  <a:srgbClr val="538CD5"/>
                </a:solidFill>
                <a:hlinkClick r:id="rId3">
                  <a:extLst>
                    <a:ext uri="{A12FA001-AC4F-418D-AE19-62706E023703}">
                      <ahyp:hlinkClr xmlns:ahyp="http://schemas.microsoft.com/office/drawing/2018/hyperlinkcolor" val="tx"/>
                    </a:ext>
                  </a:extLst>
                </a:hlinkClick>
              </a:rPr>
              <a:t>Roblox</a:t>
            </a:r>
            <a:r>
              <a:rPr lang="en-GB" sz="1600">
                <a:solidFill>
                  <a:srgbClr val="538CD5"/>
                </a:solidFill>
              </a:rPr>
              <a:t> is one of the world’s most popular video game sites, with nearly 200 million monthly users, mostly between the ages of 9 and 15. </a:t>
            </a:r>
            <a:endParaRPr/>
          </a:p>
          <a:p>
            <a:pPr marL="0" lvl="0" indent="0" algn="l" rtl="0">
              <a:spcBef>
                <a:spcPts val="320"/>
              </a:spcBef>
              <a:spcAft>
                <a:spcPts val="0"/>
              </a:spcAft>
              <a:buClr>
                <a:srgbClr val="538CD5"/>
              </a:buClr>
              <a:buSzPts val="1600"/>
              <a:buNone/>
            </a:pPr>
            <a:r>
              <a:rPr lang="en-GB" sz="1600">
                <a:solidFill>
                  <a:srgbClr val="538CD5"/>
                </a:solidFill>
              </a:rPr>
              <a:t>Roblox is more than a single game: it’s a huge collection of different games made by a range of creators using the platform’s built-in tools. Pretty much anyone with the knowledge of how to do so can create a game on Roblox like Minecraft. </a:t>
            </a:r>
            <a:endParaRPr/>
          </a:p>
          <a:p>
            <a:pPr marL="0" lvl="0" indent="0" algn="l" rtl="0">
              <a:spcBef>
                <a:spcPts val="320"/>
              </a:spcBef>
              <a:spcAft>
                <a:spcPts val="0"/>
              </a:spcAft>
              <a:buClr>
                <a:srgbClr val="538CD5"/>
              </a:buClr>
              <a:buSzPts val="1600"/>
              <a:buNone/>
            </a:pPr>
            <a:r>
              <a:rPr lang="en-GB" sz="1600">
                <a:solidFill>
                  <a:srgbClr val="538CD5"/>
                </a:solidFill>
              </a:rPr>
              <a:t>Roblox offers a vast quantity of games for children of all ages. It also actively encourages kids to play with up to 100 other people and to be creative thinking about making their own games.</a:t>
            </a:r>
            <a:endParaRPr/>
          </a:p>
          <a:p>
            <a:pPr marL="0" lvl="0" indent="0" algn="l" rtl="0">
              <a:spcBef>
                <a:spcPts val="320"/>
              </a:spcBef>
              <a:spcAft>
                <a:spcPts val="0"/>
              </a:spcAft>
              <a:buClr>
                <a:srgbClr val="538CD5"/>
              </a:buClr>
              <a:buSzPts val="1600"/>
              <a:buNone/>
            </a:pPr>
            <a:r>
              <a:rPr lang="en-GB" sz="1600">
                <a:solidFill>
                  <a:srgbClr val="538CD5"/>
                </a:solidFill>
              </a:rPr>
              <a:t>For many children, Roblox will be one of the first places where they interact online with other people, whether via the platform’s in-game chat options or by adding ‘friends’ and sending them messages. It has found itself in the news more than once due to fears over its safety.</a:t>
            </a:r>
            <a:endParaRPr/>
          </a:p>
          <a:p>
            <a:pPr marL="0" lvl="0" indent="0" algn="l" rtl="0">
              <a:spcBef>
                <a:spcPts val="320"/>
              </a:spcBef>
              <a:spcAft>
                <a:spcPts val="0"/>
              </a:spcAft>
              <a:buClr>
                <a:srgbClr val="538CD5"/>
              </a:buClr>
              <a:buSzPts val="1600"/>
              <a:buNone/>
            </a:pPr>
            <a:r>
              <a:rPr lang="en-GB" sz="1600">
                <a:solidFill>
                  <a:srgbClr val="538CD5"/>
                </a:solidFill>
              </a:rPr>
              <a:t>Roblox uses an in-game text-chat. This content is monitored regarding personal details or inappropriate language. There is a risk that children could be encouraged to chat with players outside of this moderated chat, as other platforms may not have the same level of moderation. </a:t>
            </a:r>
            <a:endParaRPr/>
          </a:p>
          <a:p>
            <a:pPr marL="0" lvl="0" indent="0" algn="l" rtl="0">
              <a:spcBef>
                <a:spcPts val="320"/>
              </a:spcBef>
              <a:spcAft>
                <a:spcPts val="0"/>
              </a:spcAft>
              <a:buClr>
                <a:srgbClr val="538CD5"/>
              </a:buClr>
              <a:buSzPts val="1600"/>
              <a:buNone/>
            </a:pPr>
            <a:r>
              <a:rPr lang="en-GB" sz="1600">
                <a:solidFill>
                  <a:srgbClr val="538CD5"/>
                </a:solidFill>
              </a:rPr>
              <a:t>To play Roblox, parents need to set up an account for their child. This is achieved on the device itself for PC, tablet and smartphone. Parents need to specify the age of their child, as under 13. In the Security section of the account, set an account PIN to ensure that these settings can't be changed.</a:t>
            </a:r>
            <a:endParaRPr/>
          </a:p>
          <a:p>
            <a:pPr marL="0" lvl="0" indent="0" algn="l" rtl="0">
              <a:spcBef>
                <a:spcPts val="320"/>
              </a:spcBef>
              <a:spcAft>
                <a:spcPts val="0"/>
              </a:spcAft>
              <a:buClr>
                <a:srgbClr val="538CD5"/>
              </a:buClr>
              <a:buSzPts val="1600"/>
              <a:buNone/>
            </a:pPr>
            <a:r>
              <a:rPr lang="en-GB" sz="1600">
                <a:solidFill>
                  <a:srgbClr val="538CD5"/>
                </a:solidFill>
              </a:rPr>
              <a:t>Although Roblox is </a:t>
            </a:r>
            <a:r>
              <a:rPr lang="en-GB" sz="1600" b="1" u="sng">
                <a:solidFill>
                  <a:srgbClr val="538CD5"/>
                </a:solidFill>
                <a:hlinkClick r:id="rId4">
                  <a:extLst>
                    <a:ext uri="{A12FA001-AC4F-418D-AE19-62706E023703}">
                      <ahyp:hlinkClr xmlns:ahyp="http://schemas.microsoft.com/office/drawing/2018/hyperlinkcolor" val="tx"/>
                    </a:ext>
                  </a:extLst>
                </a:hlinkClick>
              </a:rPr>
              <a:t>PEGI 7+</a:t>
            </a:r>
            <a:r>
              <a:rPr lang="en-GB" sz="1600">
                <a:solidFill>
                  <a:srgbClr val="538CD5"/>
                </a:solidFill>
              </a:rPr>
              <a:t>, the user-created content falls outside this may contain elements that are only suitable for older children. You can also block users by going to their profile. Once blocked, you will no longer be able to interact with that player.onger be able to interact with that player.</a:t>
            </a:r>
            <a:endParaRPr/>
          </a:p>
          <a:p>
            <a:pPr marL="0" lvl="0" indent="0" algn="l" rtl="0">
              <a:spcBef>
                <a:spcPts val="320"/>
              </a:spcBef>
              <a:spcAft>
                <a:spcPts val="0"/>
              </a:spcAft>
              <a:buClr>
                <a:srgbClr val="538CD5"/>
              </a:buClr>
              <a:buSzPts val="1600"/>
              <a:buNone/>
            </a:pPr>
            <a:r>
              <a:rPr lang="en-GB" sz="1600">
                <a:solidFill>
                  <a:srgbClr val="538CD5"/>
                </a:solidFill>
              </a:rPr>
              <a:t>Children can feel a lot of </a:t>
            </a:r>
            <a:r>
              <a:rPr lang="en-GB" sz="1600" b="1" u="sng">
                <a:solidFill>
                  <a:srgbClr val="538CD5"/>
                </a:solidFill>
                <a:hlinkClick r:id="rId5">
                  <a:extLst>
                    <a:ext uri="{A12FA001-AC4F-418D-AE19-62706E023703}">
                      <ahyp:hlinkClr xmlns:ahyp="http://schemas.microsoft.com/office/drawing/2018/hyperlinkcolor" val="tx"/>
                    </a:ext>
                  </a:extLst>
                </a:hlinkClick>
              </a:rPr>
              <a:t>pressure to spend</a:t>
            </a:r>
            <a:r>
              <a:rPr lang="en-GB" sz="1600">
                <a:solidFill>
                  <a:srgbClr val="538CD5"/>
                </a:solidFill>
              </a:rPr>
              <a:t> money on Roblox or Robux, either from their peers, professional streamers or the games themselves. </a:t>
            </a:r>
            <a:endParaRPr/>
          </a:p>
          <a:p>
            <a:pPr marL="0" lvl="0" indent="0" algn="l" rtl="0">
              <a:spcBef>
                <a:spcPts val="640"/>
              </a:spcBef>
              <a:spcAft>
                <a:spcPts val="0"/>
              </a:spcAft>
              <a:buClr>
                <a:schemeClr val="lt1"/>
              </a:buClr>
              <a:buSzPts val="32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213360" y="-117467"/>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38CD5"/>
              </a:buClr>
              <a:buSzPts val="4000"/>
              <a:buFont typeface="Arial"/>
              <a:buNone/>
            </a:pPr>
            <a:r>
              <a:rPr lang="en-GB" sz="4000">
                <a:solidFill>
                  <a:srgbClr val="538CD5"/>
                </a:solidFill>
              </a:rPr>
              <a:t>What is Tiktok?</a:t>
            </a:r>
            <a:endParaRPr/>
          </a:p>
        </p:txBody>
      </p:sp>
      <p:sp>
        <p:nvSpPr>
          <p:cNvPr id="223" name="Google Shape;223;p12"/>
          <p:cNvSpPr txBox="1">
            <a:spLocks noGrp="1"/>
          </p:cNvSpPr>
          <p:nvPr>
            <p:ph type="body" idx="1"/>
          </p:nvPr>
        </p:nvSpPr>
        <p:spPr>
          <a:xfrm>
            <a:off x="0" y="771215"/>
            <a:ext cx="9144000" cy="58531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38CD5"/>
              </a:buClr>
              <a:buSzPts val="1600"/>
              <a:buNone/>
            </a:pPr>
            <a:r>
              <a:rPr lang="en-GB" sz="1600" b="1">
                <a:solidFill>
                  <a:srgbClr val="538CD5"/>
                </a:solidFill>
              </a:rPr>
              <a:t>TikTok </a:t>
            </a:r>
            <a:r>
              <a:rPr lang="en-GB" sz="1600">
                <a:solidFill>
                  <a:srgbClr val="538CD5"/>
                </a:solidFill>
              </a:rPr>
              <a:t>is one of the most popular social media apps, with short-form video focus, and a favourite tool of expression and communication.</a:t>
            </a:r>
            <a:endParaRPr/>
          </a:p>
          <a:p>
            <a:pPr marL="0" lvl="0" indent="0" algn="l" rtl="0">
              <a:spcBef>
                <a:spcPts val="320"/>
              </a:spcBef>
              <a:spcAft>
                <a:spcPts val="0"/>
              </a:spcAft>
              <a:buClr>
                <a:srgbClr val="538CD5"/>
              </a:buClr>
              <a:buSzPts val="1600"/>
              <a:buNone/>
            </a:pPr>
            <a:r>
              <a:rPr lang="en-GB" sz="1600">
                <a:solidFill>
                  <a:srgbClr val="538CD5"/>
                </a:solidFill>
              </a:rPr>
              <a:t>TikTok requires its users to be at least 13 years old (12+ on Apple's App Store and "Parental Guidance Recommended") Note that TikTok will accounts will be </a:t>
            </a:r>
            <a:r>
              <a:rPr lang="en-GB" sz="1600" b="1" u="sng">
                <a:solidFill>
                  <a:srgbClr val="538CD5"/>
                </a:solidFill>
                <a:hlinkClick r:id="rId3">
                  <a:extLst>
                    <a:ext uri="{A12FA001-AC4F-418D-AE19-62706E023703}">
                      <ahyp:hlinkClr xmlns:ahyp="http://schemas.microsoft.com/office/drawing/2018/hyperlinkcolor" val="tx"/>
                    </a:ext>
                  </a:extLst>
                </a:hlinkClick>
              </a:rPr>
              <a:t>taken down</a:t>
            </a:r>
            <a:r>
              <a:rPr lang="en-GB" sz="1600">
                <a:solidFill>
                  <a:srgbClr val="538CD5"/>
                </a:solidFill>
              </a:rPr>
              <a:t> if moderators suspect that the individual with an account is under the age of 13.TikTok have been involved in monitoring and work with other agencies (accounts don’t require adding of information to profiles). However, users are able to turn off the default limit themselves (or of course lie about their actual age when signing up). </a:t>
            </a:r>
            <a:endParaRPr/>
          </a:p>
          <a:p>
            <a:pPr marL="0" lvl="0" indent="0" algn="l" rtl="0">
              <a:spcBef>
                <a:spcPts val="320"/>
              </a:spcBef>
              <a:spcAft>
                <a:spcPts val="0"/>
              </a:spcAft>
              <a:buClr>
                <a:srgbClr val="538CD5"/>
              </a:buClr>
              <a:buSzPts val="1600"/>
              <a:buNone/>
            </a:pPr>
            <a:r>
              <a:rPr lang="en-GB" sz="1600">
                <a:solidFill>
                  <a:srgbClr val="538CD5"/>
                </a:solidFill>
              </a:rPr>
              <a:t>Users don’t need an account to watch videos on TikTok but are invited to like, comment, customise feed or create their own video content; prompted to sign up for free accounts). People are allowed to let their imagination run wild on TikTok, as there isn’t really a ‘right’ or ‘wrong’ type of content; to pick up new skills, learn how to play an instrument or even connect with people to share interests. </a:t>
            </a:r>
            <a:endParaRPr/>
          </a:p>
          <a:p>
            <a:pPr marL="0" lvl="0" indent="0" algn="l" rtl="0">
              <a:spcBef>
                <a:spcPts val="320"/>
              </a:spcBef>
              <a:spcAft>
                <a:spcPts val="0"/>
              </a:spcAft>
              <a:buClr>
                <a:srgbClr val="538CD5"/>
              </a:buClr>
              <a:buSzPts val="1600"/>
              <a:buNone/>
            </a:pPr>
            <a:r>
              <a:rPr lang="en-GB" sz="1600">
                <a:solidFill>
                  <a:srgbClr val="538CD5"/>
                </a:solidFill>
              </a:rPr>
              <a:t>In 2021 TikTok updated its privacy settings so that accounts for under-16s are set to private by default. This means that other users must be approved before they can see and interact with children’s content or contact them. In TikTok has introduced a daily screen time cap of 60 minutes. </a:t>
            </a:r>
            <a:endParaRPr/>
          </a:p>
          <a:p>
            <a:pPr marL="0" lvl="0" indent="0" algn="l" rtl="0">
              <a:spcBef>
                <a:spcPts val="320"/>
              </a:spcBef>
              <a:spcAft>
                <a:spcPts val="0"/>
              </a:spcAft>
              <a:buClr>
                <a:srgbClr val="538CD5"/>
              </a:buClr>
              <a:buSzPts val="1600"/>
              <a:buNone/>
            </a:pPr>
            <a:r>
              <a:rPr lang="en-GB" sz="1600">
                <a:solidFill>
                  <a:srgbClr val="538CD5"/>
                </a:solidFill>
              </a:rPr>
              <a:t>TikTok offers its users a range of settings for safety, which they refer to as ‘Family Pairing’. These settings allow parents to control elements of their child’s TikTok account if their child is under 16. </a:t>
            </a:r>
            <a:endParaRPr/>
          </a:p>
          <a:p>
            <a:pPr marL="0" lvl="0" indent="0" algn="l" rtl="0">
              <a:spcBef>
                <a:spcPts val="320"/>
              </a:spcBef>
              <a:spcAft>
                <a:spcPts val="0"/>
              </a:spcAft>
              <a:buClr>
                <a:srgbClr val="538CD5"/>
              </a:buClr>
              <a:buSzPts val="1600"/>
              <a:buNone/>
            </a:pPr>
            <a:r>
              <a:rPr lang="en-GB" sz="1600">
                <a:solidFill>
                  <a:srgbClr val="538CD5"/>
                </a:solidFill>
              </a:rPr>
              <a:t>TikTok received a record-breaking fine from the US Federal Trade Commission (FTC) of £4.2m and harsh criticism from the UK’s Information Commissioner's Office (ICO) for illegally collecting the data of children under 13,. </a:t>
            </a:r>
            <a:endParaRPr/>
          </a:p>
          <a:p>
            <a:pPr marL="0" lvl="0" indent="0" algn="l" rtl="0">
              <a:spcBef>
                <a:spcPts val="320"/>
              </a:spcBef>
              <a:spcAft>
                <a:spcPts val="0"/>
              </a:spcAft>
              <a:buClr>
                <a:srgbClr val="538CD5"/>
              </a:buClr>
              <a:buSzPts val="1600"/>
              <a:buNone/>
            </a:pPr>
            <a:r>
              <a:rPr lang="en-GB" sz="1600">
                <a:solidFill>
                  <a:srgbClr val="538CD5"/>
                </a:solidFill>
              </a:rPr>
              <a:t>The social media platform is famous for spawning viral challenges which are a big draw for many users. But TikTok has received a lot of flak for allowing potentially dangerous challenges, such as the </a:t>
            </a:r>
            <a:r>
              <a:rPr lang="en-GB" sz="1600" b="1" u="sng">
                <a:solidFill>
                  <a:srgbClr val="538CD5"/>
                </a:solidFill>
                <a:hlinkClick r:id="rId4">
                  <a:extLst>
                    <a:ext uri="{A12FA001-AC4F-418D-AE19-62706E023703}">
                      <ahyp:hlinkClr xmlns:ahyp="http://schemas.microsoft.com/office/drawing/2018/hyperlinkcolor" val="tx"/>
                    </a:ext>
                  </a:extLst>
                </a:hlinkClick>
              </a:rPr>
              <a:t>Skullbreaker Challenge </a:t>
            </a:r>
            <a:r>
              <a:rPr lang="en-GB" sz="1600">
                <a:solidFill>
                  <a:srgbClr val="538CD5"/>
                </a:solidFill>
              </a:rPr>
              <a:t>and the </a:t>
            </a:r>
            <a:r>
              <a:rPr lang="en-GB" sz="1600" b="1" u="sng">
                <a:solidFill>
                  <a:srgbClr val="538CD5"/>
                </a:solidFill>
                <a:hlinkClick r:id="rId5">
                  <a:extLst>
                    <a:ext uri="{A12FA001-AC4F-418D-AE19-62706E023703}">
                      <ahyp:hlinkClr xmlns:ahyp="http://schemas.microsoft.com/office/drawing/2018/hyperlinkcolor" val="tx"/>
                    </a:ext>
                  </a:extLst>
                </a:hlinkClick>
              </a:rPr>
              <a:t>Outlet Challenge</a:t>
            </a:r>
            <a:r>
              <a:rPr lang="en-GB" sz="1600">
                <a:solidFill>
                  <a:srgbClr val="538CD5"/>
                </a:solidFill>
              </a:rPr>
              <a:t>.</a:t>
            </a:r>
            <a:endParaRPr/>
          </a:p>
          <a:p>
            <a:pPr marL="0" lvl="0" indent="0" algn="l" rtl="0">
              <a:spcBef>
                <a:spcPts val="640"/>
              </a:spcBef>
              <a:spcAft>
                <a:spcPts val="0"/>
              </a:spcAft>
              <a:buClr>
                <a:schemeClr val="lt1"/>
              </a:buClr>
              <a:buSzPts val="32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213360" y="-117467"/>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38CD5"/>
              </a:buClr>
              <a:buSzPts val="4000"/>
              <a:buFont typeface="Arial"/>
              <a:buNone/>
            </a:pPr>
            <a:r>
              <a:rPr lang="en-GB" sz="4000">
                <a:solidFill>
                  <a:srgbClr val="538CD5"/>
                </a:solidFill>
              </a:rPr>
              <a:t>What is Snapchat?</a:t>
            </a:r>
            <a:endParaRPr/>
          </a:p>
        </p:txBody>
      </p:sp>
      <p:sp>
        <p:nvSpPr>
          <p:cNvPr id="229" name="Google Shape;229;p13"/>
          <p:cNvSpPr txBox="1">
            <a:spLocks noGrp="1"/>
          </p:cNvSpPr>
          <p:nvPr>
            <p:ph type="body" idx="1"/>
          </p:nvPr>
        </p:nvSpPr>
        <p:spPr>
          <a:xfrm>
            <a:off x="0" y="771215"/>
            <a:ext cx="9144000" cy="58531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38CD5"/>
              </a:buClr>
              <a:buSzPts val="1600"/>
              <a:buNone/>
            </a:pPr>
            <a:r>
              <a:rPr lang="en-GB" sz="1600">
                <a:solidFill>
                  <a:srgbClr val="538CD5"/>
                </a:solidFill>
              </a:rPr>
              <a:t>Snapchat is a popular photo-messaging app that allows users to take and share photos, record videos, add drawings. A message on Snapchat only appears for a few seconds, but once you click away or the time limit expires, it disappears from sight, but images can be saved. </a:t>
            </a:r>
            <a:endParaRPr/>
          </a:p>
          <a:p>
            <a:pPr marL="0" lvl="0" indent="0" algn="l" rtl="0">
              <a:spcBef>
                <a:spcPts val="320"/>
              </a:spcBef>
              <a:spcAft>
                <a:spcPts val="0"/>
              </a:spcAft>
              <a:buClr>
                <a:srgbClr val="538CD5"/>
              </a:buClr>
              <a:buSzPts val="1600"/>
              <a:buNone/>
            </a:pPr>
            <a:r>
              <a:rPr lang="en-GB" sz="1600">
                <a:solidFill>
                  <a:srgbClr val="538CD5"/>
                </a:solidFill>
              </a:rPr>
              <a:t>Snapchat has evolved into more than simply a photo messaging app. Snapchat has a number of different features. These include ‘stories’, that ‘disappear’ after 24 hours, but can be copied.</a:t>
            </a:r>
            <a:endParaRPr/>
          </a:p>
          <a:p>
            <a:pPr marL="0" lvl="0" indent="0" algn="l" rtl="0">
              <a:spcBef>
                <a:spcPts val="320"/>
              </a:spcBef>
              <a:spcAft>
                <a:spcPts val="0"/>
              </a:spcAft>
              <a:buClr>
                <a:srgbClr val="538CD5"/>
              </a:buClr>
              <a:buSzPts val="1600"/>
              <a:buNone/>
            </a:pPr>
            <a:r>
              <a:rPr lang="en-GB" sz="1600">
                <a:solidFill>
                  <a:srgbClr val="538CD5"/>
                </a:solidFill>
              </a:rPr>
              <a:t>There is also a ‘live streaming’ option, in which you create a story with other users based on your location. This is only available when your geo-location is enabled, a huge vulnerability. In 2023 Snapchat announced that their AI chatbot 'My AI' would be made </a:t>
            </a:r>
            <a:r>
              <a:rPr lang="en-GB" sz="1600" b="1" u="sng">
                <a:solidFill>
                  <a:srgbClr val="538CD5"/>
                </a:solidFill>
                <a:hlinkClick r:id="rId3">
                  <a:extLst>
                    <a:ext uri="{A12FA001-AC4F-418D-AE19-62706E023703}">
                      <ahyp:hlinkClr xmlns:ahyp="http://schemas.microsoft.com/office/drawing/2018/hyperlinkcolor" val="tx"/>
                    </a:ext>
                  </a:extLst>
                </a:hlinkClick>
              </a:rPr>
              <a:t>freely available to all users</a:t>
            </a:r>
            <a:r>
              <a:rPr lang="en-GB" sz="1600">
                <a:solidFill>
                  <a:srgbClr val="538CD5"/>
                </a:solidFill>
              </a:rPr>
              <a:t>. </a:t>
            </a:r>
            <a:endParaRPr/>
          </a:p>
          <a:p>
            <a:pPr marL="0" lvl="0" indent="0" algn="l" rtl="0">
              <a:spcBef>
                <a:spcPts val="320"/>
              </a:spcBef>
              <a:spcAft>
                <a:spcPts val="0"/>
              </a:spcAft>
              <a:buClr>
                <a:srgbClr val="538CD5"/>
              </a:buClr>
              <a:buSzPts val="1600"/>
              <a:buNone/>
            </a:pPr>
            <a:r>
              <a:rPr lang="en-GB" sz="1600">
                <a:solidFill>
                  <a:srgbClr val="538CD5"/>
                </a:solidFill>
              </a:rPr>
              <a:t>As of 2022 Snapchat has over 330 million daily active users, and young people are particularly prominent among its user base. Its popularity among young people can be explained by its fun, visual nature and the immediacy it offers in interactions.</a:t>
            </a:r>
            <a:endParaRPr/>
          </a:p>
          <a:p>
            <a:pPr marL="0" lvl="0" indent="0" algn="l" rtl="0">
              <a:spcBef>
                <a:spcPts val="320"/>
              </a:spcBef>
              <a:spcAft>
                <a:spcPts val="0"/>
              </a:spcAft>
              <a:buClr>
                <a:srgbClr val="538CD5"/>
              </a:buClr>
              <a:buSzPts val="1600"/>
              <a:buNone/>
            </a:pPr>
            <a:r>
              <a:rPr lang="en-GB" sz="1600">
                <a:solidFill>
                  <a:srgbClr val="538CD5"/>
                </a:solidFill>
              </a:rPr>
              <a:t>Snapchat states that young people under the age of 13 years are not able to create an account. However, there is no strict age verification in place when signing up to the app. </a:t>
            </a:r>
            <a:endParaRPr/>
          </a:p>
          <a:p>
            <a:pPr marL="0" lvl="0" indent="0" algn="l" rtl="0">
              <a:spcBef>
                <a:spcPts val="320"/>
              </a:spcBef>
              <a:spcAft>
                <a:spcPts val="0"/>
              </a:spcAft>
              <a:buClr>
                <a:srgbClr val="538CD5"/>
              </a:buClr>
              <a:buSzPts val="1600"/>
              <a:buNone/>
            </a:pPr>
            <a:r>
              <a:rPr lang="en-GB" sz="1600">
                <a:solidFill>
                  <a:srgbClr val="538CD5"/>
                </a:solidFill>
              </a:rPr>
              <a:t>In August 2022 Snapchat introduced their '</a:t>
            </a:r>
            <a:r>
              <a:rPr lang="en-GB" sz="1600" b="1" u="sng">
                <a:solidFill>
                  <a:srgbClr val="538CD5"/>
                </a:solidFill>
                <a:hlinkClick r:id="rId4">
                  <a:extLst>
                    <a:ext uri="{A12FA001-AC4F-418D-AE19-62706E023703}">
                      <ahyp:hlinkClr xmlns:ahyp="http://schemas.microsoft.com/office/drawing/2018/hyperlinkcolor" val="tx"/>
                    </a:ext>
                  </a:extLst>
                </a:hlinkClick>
              </a:rPr>
              <a:t>Family Center</a:t>
            </a:r>
            <a:r>
              <a:rPr lang="en-GB" sz="1600">
                <a:solidFill>
                  <a:srgbClr val="538CD5"/>
                </a:solidFill>
              </a:rPr>
              <a:t>', an in-app tool that allows parents to see who their children have been speaking to. The Family Center’ will not, however, reveal the content of any messages. Because of the ‘disappearing’ effect of images, Snapchat has been used for sharing inappropriate images. The momentary nature of Snapchat can mean that young people may be more inclined to take images on impulse that they might later regret. </a:t>
            </a:r>
            <a:endParaRPr/>
          </a:p>
          <a:p>
            <a:pPr marL="0" lvl="0" indent="0" algn="l" rtl="0">
              <a:spcBef>
                <a:spcPts val="320"/>
              </a:spcBef>
              <a:spcAft>
                <a:spcPts val="0"/>
              </a:spcAft>
              <a:buClr>
                <a:srgbClr val="538CD5"/>
              </a:buClr>
              <a:buSzPts val="1600"/>
              <a:buNone/>
            </a:pPr>
            <a:r>
              <a:rPr lang="en-GB" sz="1600">
                <a:solidFill>
                  <a:srgbClr val="538CD5"/>
                </a:solidFill>
              </a:rPr>
              <a:t>Like many other apps, there is a concern that strangers can contact young people directly by sending images and requesting to become ‘friends’. </a:t>
            </a:r>
            <a:endParaRPr/>
          </a:p>
          <a:p>
            <a:pPr marL="0" lvl="0" indent="0" algn="l" rtl="0">
              <a:spcBef>
                <a:spcPts val="320"/>
              </a:spcBef>
              <a:spcAft>
                <a:spcPts val="0"/>
              </a:spcAft>
              <a:buClr>
                <a:srgbClr val="538CD5"/>
              </a:buClr>
              <a:buSzPts val="1600"/>
              <a:buNone/>
            </a:pPr>
            <a:r>
              <a:rPr lang="en-GB" sz="1600">
                <a:solidFill>
                  <a:srgbClr val="538CD5"/>
                </a:solidFill>
              </a:rPr>
              <a:t>You can report users that breach the Community Guidelines by </a:t>
            </a:r>
            <a:r>
              <a:rPr lang="en-GB" sz="1600" b="1" u="sng">
                <a:solidFill>
                  <a:srgbClr val="538CD5"/>
                </a:solidFill>
                <a:hlinkClick r:id="rId5">
                  <a:extLst>
                    <a:ext uri="{A12FA001-AC4F-418D-AE19-62706E023703}">
                      <ahyp:hlinkClr xmlns:ahyp="http://schemas.microsoft.com/office/drawing/2018/hyperlinkcolor" val="tx"/>
                    </a:ext>
                  </a:extLst>
                </a:hlinkClick>
              </a:rPr>
              <a:t>contacting Snapchat directly</a:t>
            </a:r>
            <a:r>
              <a:rPr lang="en-GB" sz="1600" b="1">
                <a:solidFill>
                  <a:srgbClr val="538CD5"/>
                </a:solidFill>
              </a:rPr>
              <a:t>. </a:t>
            </a:r>
            <a:r>
              <a:rPr lang="en-GB" sz="1600">
                <a:solidFill>
                  <a:srgbClr val="538CD5"/>
                </a:solidFill>
              </a:rPr>
              <a:t>If you have any concerns about grooming, sexual abuse or exploitation on Snapchat, you can also file a report with </a:t>
            </a:r>
            <a:r>
              <a:rPr lang="en-GB" sz="1600" b="1" u="sng">
                <a:solidFill>
                  <a:srgbClr val="538CD5"/>
                </a:solidFill>
                <a:hlinkClick r:id="rId6">
                  <a:extLst>
                    <a:ext uri="{A12FA001-AC4F-418D-AE19-62706E023703}">
                      <ahyp:hlinkClr xmlns:ahyp="http://schemas.microsoft.com/office/drawing/2018/hyperlinkcolor" val="tx"/>
                    </a:ext>
                  </a:extLst>
                </a:hlinkClick>
              </a:rPr>
              <a:t>CEOP</a:t>
            </a:r>
            <a:r>
              <a:rPr lang="en-GB" sz="1600" b="1">
                <a:solidFill>
                  <a:srgbClr val="538CD5"/>
                </a:solidFill>
              </a:rPr>
              <a:t>.</a:t>
            </a:r>
            <a:endParaRPr sz="1600">
              <a:solidFill>
                <a:srgbClr val="538CD5"/>
              </a:solidFill>
            </a:endParaRPr>
          </a:p>
          <a:p>
            <a:pPr marL="0" lvl="0" indent="0" algn="l" rtl="0">
              <a:spcBef>
                <a:spcPts val="640"/>
              </a:spcBef>
              <a:spcAft>
                <a:spcPts val="0"/>
              </a:spcAft>
              <a:buClr>
                <a:schemeClr val="lt1"/>
              </a:buClr>
              <a:buSzPts val="32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txBox="1">
            <a:spLocks noGrp="1"/>
          </p:cNvSpPr>
          <p:nvPr>
            <p:ph type="title"/>
          </p:nvPr>
        </p:nvSpPr>
        <p:spPr>
          <a:xfrm>
            <a:off x="85725" y="34100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38CD5"/>
              </a:buClr>
              <a:buSzPct val="100000"/>
              <a:buFont typeface="Arial"/>
              <a:buNone/>
            </a:pPr>
            <a:r>
              <a:rPr lang="en-GB">
                <a:solidFill>
                  <a:srgbClr val="538CD5"/>
                </a:solidFill>
              </a:rPr>
              <a:t>What can we do to protect children from harm when using apps?</a:t>
            </a:r>
            <a:endParaRPr/>
          </a:p>
        </p:txBody>
      </p:sp>
      <p:sp>
        <p:nvSpPr>
          <p:cNvPr id="235" name="Google Shape;235;p14"/>
          <p:cNvSpPr txBox="1">
            <a:spLocks noGrp="1"/>
          </p:cNvSpPr>
          <p:nvPr>
            <p:ph type="body" idx="1"/>
          </p:nvPr>
        </p:nvSpPr>
        <p:spPr>
          <a:xfrm>
            <a:off x="180974" y="1571315"/>
            <a:ext cx="8867775" cy="5172385"/>
          </a:xfrm>
          <a:prstGeom prst="rect">
            <a:avLst/>
          </a:prstGeom>
          <a:noFill/>
          <a:ln>
            <a:noFill/>
          </a:ln>
        </p:spPr>
        <p:txBody>
          <a:bodyPr spcFirstLastPara="1" wrap="square" lIns="91425" tIns="45700" rIns="91425" bIns="45700" anchor="t" anchorCtr="0">
            <a:normAutofit lnSpcReduction="10000"/>
          </a:bodyPr>
          <a:lstStyle/>
          <a:p>
            <a:pPr marL="457200" lvl="0" indent="-457200" algn="l" rtl="0">
              <a:spcBef>
                <a:spcPts val="0"/>
              </a:spcBef>
              <a:spcAft>
                <a:spcPts val="0"/>
              </a:spcAft>
              <a:buClr>
                <a:srgbClr val="538CD5"/>
              </a:buClr>
              <a:buSzPts val="3200"/>
              <a:buFont typeface="Arial"/>
              <a:buChar char="•"/>
            </a:pPr>
            <a:r>
              <a:rPr lang="en-GB">
                <a:solidFill>
                  <a:srgbClr val="538CD5"/>
                </a:solidFill>
              </a:rPr>
              <a:t>There are a wide range of steps we can take to protect the children from harm.</a:t>
            </a:r>
            <a:endParaRPr/>
          </a:p>
          <a:p>
            <a:pPr marL="457200" lvl="0" indent="-457200" algn="l" rtl="0">
              <a:spcBef>
                <a:spcPts val="640"/>
              </a:spcBef>
              <a:spcAft>
                <a:spcPts val="0"/>
              </a:spcAft>
              <a:buClr>
                <a:srgbClr val="538CD5"/>
              </a:buClr>
              <a:buSzPts val="3200"/>
              <a:buFont typeface="Arial"/>
              <a:buChar char="•"/>
            </a:pPr>
            <a:r>
              <a:rPr lang="en-GB">
                <a:solidFill>
                  <a:srgbClr val="538CD5"/>
                </a:solidFill>
              </a:rPr>
              <a:t>What are these steps?</a:t>
            </a:r>
            <a:endParaRPr/>
          </a:p>
          <a:p>
            <a:pPr marL="457200" lvl="0" indent="-457200" algn="l" rtl="0">
              <a:spcBef>
                <a:spcPts val="640"/>
              </a:spcBef>
              <a:spcAft>
                <a:spcPts val="0"/>
              </a:spcAft>
              <a:buClr>
                <a:srgbClr val="538CD5"/>
              </a:buClr>
              <a:buSzPts val="3200"/>
              <a:buFont typeface="Arial"/>
              <a:buChar char="•"/>
            </a:pPr>
            <a:r>
              <a:rPr lang="en-GB">
                <a:solidFill>
                  <a:srgbClr val="538CD5"/>
                </a:solidFill>
              </a:rPr>
              <a:t>Children tend to feel that their own online world is private, and are not keen to share it with adults (including parents and teachers).</a:t>
            </a:r>
            <a:endParaRPr/>
          </a:p>
          <a:p>
            <a:pPr marL="457200" lvl="0" indent="-457200" algn="l" rtl="0">
              <a:spcBef>
                <a:spcPts val="640"/>
              </a:spcBef>
              <a:spcAft>
                <a:spcPts val="0"/>
              </a:spcAft>
              <a:buClr>
                <a:srgbClr val="538CD5"/>
              </a:buClr>
              <a:buSzPts val="3200"/>
              <a:buFont typeface="Arial"/>
              <a:buChar char="•"/>
            </a:pPr>
            <a:r>
              <a:rPr lang="en-GB">
                <a:solidFill>
                  <a:srgbClr val="538CD5"/>
                </a:solidFill>
              </a:rPr>
              <a:t>They are not yet equipped to keep themselves safe (hence the age limit of 13).</a:t>
            </a:r>
            <a:endParaRPr/>
          </a:p>
          <a:p>
            <a:pPr marL="457200" lvl="0" indent="-457200" algn="l" rtl="0">
              <a:spcBef>
                <a:spcPts val="640"/>
              </a:spcBef>
              <a:spcAft>
                <a:spcPts val="0"/>
              </a:spcAft>
              <a:buClr>
                <a:srgbClr val="538CD5"/>
              </a:buClr>
              <a:buSzPts val="3200"/>
              <a:buFont typeface="Arial"/>
              <a:buChar char="•"/>
            </a:pPr>
            <a:r>
              <a:rPr lang="en-GB">
                <a:solidFill>
                  <a:srgbClr val="538CD5"/>
                </a:solidFill>
              </a:rPr>
              <a:t>Communication with children is crucial; ensuring they talk and notify you when online.  </a:t>
            </a:r>
            <a:endParaRPr/>
          </a:p>
          <a:p>
            <a:pPr marL="457200" lvl="0" indent="-254000" algn="l" rtl="0">
              <a:spcBef>
                <a:spcPts val="640"/>
              </a:spcBef>
              <a:spcAft>
                <a:spcPts val="0"/>
              </a:spcAft>
              <a:buClr>
                <a:schemeClr val="lt1"/>
              </a:buClr>
              <a:buSzPts val="3200"/>
              <a:buFont typeface="Arial"/>
              <a:buNone/>
            </a:pPr>
            <a:endParaRPr>
              <a:solidFill>
                <a:srgbClr val="538CD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a:off x="307911" y="-13171"/>
            <a:ext cx="8229600" cy="75962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38CD5"/>
              </a:buClr>
              <a:buSzPct val="100000"/>
              <a:buFont typeface="Arial"/>
              <a:buNone/>
            </a:pPr>
            <a:r>
              <a:rPr lang="en-GB">
                <a:solidFill>
                  <a:srgbClr val="538CD5"/>
                </a:solidFill>
              </a:rPr>
              <a:t>Parental Control Settings </a:t>
            </a:r>
            <a:endParaRPr/>
          </a:p>
        </p:txBody>
      </p:sp>
      <p:sp>
        <p:nvSpPr>
          <p:cNvPr id="241" name="Google Shape;241;p15"/>
          <p:cNvSpPr txBox="1">
            <a:spLocks noGrp="1"/>
          </p:cNvSpPr>
          <p:nvPr>
            <p:ph type="body" idx="1"/>
          </p:nvPr>
        </p:nvSpPr>
        <p:spPr>
          <a:xfrm>
            <a:off x="307911" y="649917"/>
            <a:ext cx="8229600" cy="57602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38CD5"/>
              </a:buClr>
              <a:buSzPts val="2000"/>
              <a:buNone/>
            </a:pPr>
            <a:r>
              <a:rPr lang="en-GB" sz="2000">
                <a:solidFill>
                  <a:srgbClr val="538CD5"/>
                </a:solidFill>
              </a:rPr>
              <a:t>After establishing communication, setting parental controls are vital. From age-specific online safety checklists, to guides on how to set parental controls on a range of devices, you’ll find a host of practical ideas below to help children get the most out of their digital world.</a:t>
            </a:r>
            <a:endParaRPr/>
          </a:p>
          <a:p>
            <a:pPr marL="0" lvl="0" indent="0" algn="l" rtl="0">
              <a:spcBef>
                <a:spcPts val="400"/>
              </a:spcBef>
              <a:spcAft>
                <a:spcPts val="0"/>
              </a:spcAft>
              <a:buClr>
                <a:srgbClr val="538CD5"/>
              </a:buClr>
              <a:buSzPts val="2000"/>
              <a:buNone/>
            </a:pPr>
            <a:r>
              <a:rPr lang="en-GB" sz="2000" b="1">
                <a:solidFill>
                  <a:srgbClr val="538CD5"/>
                </a:solidFill>
              </a:rPr>
              <a:t>Parental Controls for Social Media:</a:t>
            </a:r>
            <a:endParaRPr/>
          </a:p>
          <a:p>
            <a:pPr marL="0" lvl="0" indent="0" algn="l" rtl="0">
              <a:spcBef>
                <a:spcPts val="400"/>
              </a:spcBef>
              <a:spcAft>
                <a:spcPts val="0"/>
              </a:spcAft>
              <a:buClr>
                <a:srgbClr val="538CD5"/>
              </a:buClr>
              <a:buSzPts val="2000"/>
              <a:buNone/>
            </a:pPr>
            <a:r>
              <a:rPr lang="en-GB" sz="2000" u="sng">
                <a:solidFill>
                  <a:srgbClr val="538CD5"/>
                </a:solidFill>
                <a:hlinkClick r:id="rId3">
                  <a:extLst>
                    <a:ext uri="{A12FA001-AC4F-418D-AE19-62706E023703}">
                      <ahyp:hlinkClr xmlns:ahyp="http://schemas.microsoft.com/office/drawing/2018/hyperlinkcolor" val="tx"/>
                    </a:ext>
                  </a:extLst>
                </a:hlinkClick>
              </a:rPr>
              <a:t>https://www.internetmatters.org/parental- controls/entertainment-search-engines/</a:t>
            </a:r>
            <a:endParaRPr sz="2000">
              <a:solidFill>
                <a:srgbClr val="538CD5"/>
              </a:solidFill>
            </a:endParaRPr>
          </a:p>
          <a:p>
            <a:pPr marL="0" lvl="0" indent="0" algn="l" rtl="0">
              <a:spcBef>
                <a:spcPts val="400"/>
              </a:spcBef>
              <a:spcAft>
                <a:spcPts val="0"/>
              </a:spcAft>
              <a:buClr>
                <a:srgbClr val="538CD5"/>
              </a:buClr>
              <a:buSzPts val="2000"/>
              <a:buNone/>
            </a:pPr>
            <a:r>
              <a:rPr lang="en-GB" sz="2000" b="1">
                <a:solidFill>
                  <a:srgbClr val="538CD5"/>
                </a:solidFill>
              </a:rPr>
              <a:t>Parental Control links regarding broadband &amp; mobile networks:</a:t>
            </a:r>
            <a:endParaRPr/>
          </a:p>
          <a:p>
            <a:pPr marL="0" lvl="0" indent="0" algn="l" rtl="0">
              <a:spcBef>
                <a:spcPts val="400"/>
              </a:spcBef>
              <a:spcAft>
                <a:spcPts val="0"/>
              </a:spcAft>
              <a:buClr>
                <a:srgbClr val="538CD5"/>
              </a:buClr>
              <a:buSzPts val="2000"/>
              <a:buNone/>
            </a:pPr>
            <a:r>
              <a:rPr lang="en-GB" sz="2000" u="sng">
                <a:solidFill>
                  <a:srgbClr val="538CD5"/>
                </a:solidFill>
                <a:hlinkClick r:id="rId4">
                  <a:extLst>
                    <a:ext uri="{A12FA001-AC4F-418D-AE19-62706E023703}">
                      <ahyp:hlinkClr xmlns:ahyp="http://schemas.microsoft.com/office/drawing/2018/hyperlinkcolor" val="tx"/>
                    </a:ext>
                  </a:extLst>
                </a:hlinkClick>
              </a:rPr>
              <a:t>https://www.internetmatters.org/parental-controls/broadband-mobile/</a:t>
            </a:r>
            <a:endParaRPr sz="2000">
              <a:solidFill>
                <a:srgbClr val="538CD5"/>
              </a:solidFill>
            </a:endParaRPr>
          </a:p>
          <a:p>
            <a:pPr marL="0" lvl="0" indent="0" algn="l" rtl="0">
              <a:spcBef>
                <a:spcPts val="400"/>
              </a:spcBef>
              <a:spcAft>
                <a:spcPts val="0"/>
              </a:spcAft>
              <a:buClr>
                <a:srgbClr val="538CD5"/>
              </a:buClr>
              <a:buSzPts val="2000"/>
              <a:buNone/>
            </a:pPr>
            <a:r>
              <a:rPr lang="en-GB" sz="2000" b="1">
                <a:solidFill>
                  <a:srgbClr val="538CD5"/>
                </a:solidFill>
              </a:rPr>
              <a:t>Parental Controls for Gaming Consoles:</a:t>
            </a:r>
            <a:endParaRPr/>
          </a:p>
          <a:p>
            <a:pPr marL="0" lvl="0" indent="0" algn="l" rtl="0">
              <a:spcBef>
                <a:spcPts val="400"/>
              </a:spcBef>
              <a:spcAft>
                <a:spcPts val="0"/>
              </a:spcAft>
              <a:buClr>
                <a:srgbClr val="538CD5"/>
              </a:buClr>
              <a:buSzPts val="2000"/>
              <a:buNone/>
            </a:pPr>
            <a:r>
              <a:rPr lang="en-GB" sz="2000">
                <a:solidFill>
                  <a:srgbClr val="538CD5"/>
                </a:solidFill>
              </a:rPr>
              <a:t>https://www.internetmatters.org/parental- controls/gaming-consoles/</a:t>
            </a:r>
            <a:endParaRPr/>
          </a:p>
          <a:p>
            <a:pPr marL="0" lvl="0" indent="0" algn="l" rtl="0">
              <a:spcBef>
                <a:spcPts val="400"/>
              </a:spcBef>
              <a:spcAft>
                <a:spcPts val="0"/>
              </a:spcAft>
              <a:buClr>
                <a:srgbClr val="538CD5"/>
              </a:buClr>
              <a:buSzPts val="2000"/>
              <a:buNone/>
            </a:pPr>
            <a:r>
              <a:rPr lang="en-GB" sz="2000" b="1">
                <a:solidFill>
                  <a:srgbClr val="538CD5"/>
                </a:solidFill>
              </a:rPr>
              <a:t>Parental Controls with Smart Phones and Other Devices:</a:t>
            </a:r>
            <a:endParaRPr/>
          </a:p>
          <a:p>
            <a:pPr marL="0" lvl="0" indent="0" algn="l" rtl="0">
              <a:spcBef>
                <a:spcPts val="400"/>
              </a:spcBef>
              <a:spcAft>
                <a:spcPts val="0"/>
              </a:spcAft>
              <a:buClr>
                <a:srgbClr val="538CD5"/>
              </a:buClr>
              <a:buSzPts val="2000"/>
              <a:buNone/>
            </a:pPr>
            <a:r>
              <a:rPr lang="en-GB" sz="2000">
                <a:solidFill>
                  <a:srgbClr val="538CD5"/>
                </a:solidFill>
              </a:rPr>
              <a:t>https://www.internetmatters.org/parental-controls/smartphones-and-other-devices/</a:t>
            </a:r>
            <a:endParaRPr/>
          </a:p>
          <a:p>
            <a:pPr marL="0" lvl="0" indent="0" algn="l" rtl="0">
              <a:spcBef>
                <a:spcPts val="400"/>
              </a:spcBef>
              <a:spcAft>
                <a:spcPts val="0"/>
              </a:spcAft>
              <a:buClr>
                <a:srgbClr val="538CD5"/>
              </a:buClr>
              <a:buSzPts val="2000"/>
              <a:buNone/>
            </a:pPr>
            <a:r>
              <a:rPr lang="en-GB" sz="2000" b="1">
                <a:solidFill>
                  <a:srgbClr val="538CD5"/>
                </a:solidFill>
              </a:rPr>
              <a:t>Parental Controls for Search Engines Entertainment and Media:</a:t>
            </a:r>
            <a:endParaRPr/>
          </a:p>
          <a:p>
            <a:pPr marL="0" lvl="0" indent="0" algn="l" rtl="0">
              <a:spcBef>
                <a:spcPts val="400"/>
              </a:spcBef>
              <a:spcAft>
                <a:spcPts val="0"/>
              </a:spcAft>
              <a:buClr>
                <a:srgbClr val="538CD5"/>
              </a:buClr>
              <a:buSzPts val="2000"/>
              <a:buNone/>
            </a:pPr>
            <a:r>
              <a:rPr lang="en-GB" sz="2000" u="sng">
                <a:solidFill>
                  <a:srgbClr val="538CD5"/>
                </a:solidFill>
                <a:hlinkClick r:id="rId5">
                  <a:extLst>
                    <a:ext uri="{A12FA001-AC4F-418D-AE19-62706E023703}">
                      <ahyp:hlinkClr xmlns:ahyp="http://schemas.microsoft.com/office/drawing/2018/hyperlinkcolor" val="tx"/>
                    </a:ext>
                  </a:extLst>
                </a:hlinkClick>
              </a:rPr>
              <a:t>https://www.internetmatters.org/parental-controls/entertainment-search-engines/</a:t>
            </a:r>
            <a:endParaRPr sz="2000">
              <a:solidFill>
                <a:srgbClr val="538CD5"/>
              </a:solidFill>
            </a:endParaRPr>
          </a:p>
          <a:p>
            <a:pPr marL="0" lvl="0" indent="0" algn="l" rtl="0">
              <a:spcBef>
                <a:spcPts val="400"/>
              </a:spcBef>
              <a:spcAft>
                <a:spcPts val="0"/>
              </a:spcAft>
              <a:buClr>
                <a:schemeClr val="lt1"/>
              </a:buClr>
              <a:buSzPts val="2000"/>
              <a:buNone/>
            </a:pPr>
            <a:endParaRPr sz="2000">
              <a:solidFill>
                <a:srgbClr val="538CD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a:spLocks noGrp="1"/>
          </p:cNvSpPr>
          <p:nvPr>
            <p:ph type="title"/>
          </p:nvPr>
        </p:nvSpPr>
        <p:spPr>
          <a:xfrm>
            <a:off x="-65314" y="-9331"/>
            <a:ext cx="8591550" cy="69223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38CD5"/>
              </a:buClr>
              <a:buSzPct val="100000"/>
              <a:buFont typeface="Arial"/>
              <a:buNone/>
            </a:pPr>
            <a:r>
              <a:rPr lang="en-GB">
                <a:solidFill>
                  <a:srgbClr val="538CD5"/>
                </a:solidFill>
              </a:rPr>
              <a:t>Parental Filtering and Monitoring</a:t>
            </a:r>
            <a:endParaRPr/>
          </a:p>
        </p:txBody>
      </p:sp>
      <p:sp>
        <p:nvSpPr>
          <p:cNvPr id="247" name="Google Shape;247;p16"/>
          <p:cNvSpPr txBox="1">
            <a:spLocks noGrp="1"/>
          </p:cNvSpPr>
          <p:nvPr>
            <p:ph type="body" idx="1"/>
          </p:nvPr>
        </p:nvSpPr>
        <p:spPr>
          <a:xfrm>
            <a:off x="0" y="441591"/>
            <a:ext cx="9144000" cy="5974818"/>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Clr>
                <a:schemeClr val="lt1"/>
              </a:buClr>
              <a:buSzPct val="100000"/>
              <a:buNone/>
            </a:pPr>
            <a:r>
              <a:rPr lang="en-GB"/>
              <a:t>Parental control Settings</a:t>
            </a:r>
            <a:endParaRPr/>
          </a:p>
          <a:p>
            <a:pPr marL="0" lvl="0" indent="0" algn="l" rtl="0">
              <a:spcBef>
                <a:spcPts val="360"/>
              </a:spcBef>
              <a:spcAft>
                <a:spcPts val="0"/>
              </a:spcAft>
              <a:buClr>
                <a:srgbClr val="538CD5"/>
              </a:buClr>
              <a:buSzPct val="100000"/>
              <a:buNone/>
            </a:pPr>
            <a:r>
              <a:rPr lang="en-GB" sz="7200" b="1">
                <a:solidFill>
                  <a:srgbClr val="538CD5"/>
                </a:solidFill>
              </a:rPr>
              <a:t>The school uses the LGfL firewall and LGfL Home Protect </a:t>
            </a:r>
            <a:r>
              <a:rPr lang="en-GB" sz="7200">
                <a:solidFill>
                  <a:srgbClr val="538CD5"/>
                </a:solidFill>
              </a:rPr>
              <a:t>filter for mobile devices. We are looking at a new contract allowing rolling out to personal devices at home. Would this interest you?  </a:t>
            </a:r>
            <a:endParaRPr/>
          </a:p>
          <a:p>
            <a:pPr marL="0" lvl="0" indent="0" algn="l" rtl="0">
              <a:spcBef>
                <a:spcPts val="360"/>
              </a:spcBef>
              <a:spcAft>
                <a:spcPts val="0"/>
              </a:spcAft>
              <a:buClr>
                <a:srgbClr val="538CD5"/>
              </a:buClr>
              <a:buSzPct val="100000"/>
              <a:buNone/>
            </a:pPr>
            <a:r>
              <a:rPr lang="en-GB" sz="7200" b="1">
                <a:solidFill>
                  <a:srgbClr val="538CD5"/>
                </a:solidFill>
              </a:rPr>
              <a:t>Online Monitoring at Home </a:t>
            </a:r>
            <a:r>
              <a:rPr lang="en-GB" sz="7200">
                <a:solidFill>
                  <a:srgbClr val="538CD5"/>
                </a:solidFill>
              </a:rPr>
              <a:t>can be support through resources within the link below:</a:t>
            </a:r>
            <a:endParaRPr/>
          </a:p>
          <a:p>
            <a:pPr marL="0" lvl="0" indent="0" algn="l" rtl="0">
              <a:spcBef>
                <a:spcPts val="360"/>
              </a:spcBef>
              <a:spcAft>
                <a:spcPts val="0"/>
              </a:spcAft>
              <a:buClr>
                <a:srgbClr val="538CD5"/>
              </a:buClr>
              <a:buSzPct val="100000"/>
              <a:buNone/>
            </a:pPr>
            <a:r>
              <a:rPr lang="en-GB" sz="7200" u="sng">
                <a:solidFill>
                  <a:srgbClr val="538CD5"/>
                </a:solidFill>
                <a:hlinkClick r:id="rId3">
                  <a:extLst>
                    <a:ext uri="{A12FA001-AC4F-418D-AE19-62706E023703}">
                      <ahyp:hlinkClr xmlns:ahyp="http://schemas.microsoft.com/office/drawing/2018/hyperlinkcolor" val="tx"/>
                    </a:ext>
                  </a:extLst>
                </a:hlinkClick>
              </a:rPr>
              <a:t>https://www.internetmatters.org/resources/monitoring-apps-parents-guide/</a:t>
            </a:r>
            <a:endParaRPr sz="7200">
              <a:solidFill>
                <a:srgbClr val="538CD5"/>
              </a:solidFill>
            </a:endParaRPr>
          </a:p>
          <a:p>
            <a:pPr marL="0" lvl="0" indent="0" algn="l" rtl="0">
              <a:spcBef>
                <a:spcPts val="360"/>
              </a:spcBef>
              <a:spcAft>
                <a:spcPts val="0"/>
              </a:spcAft>
              <a:buClr>
                <a:srgbClr val="538CD5"/>
              </a:buClr>
              <a:buSzPct val="100000"/>
              <a:buNone/>
            </a:pPr>
            <a:r>
              <a:rPr lang="en-GB" sz="7200" b="1">
                <a:solidFill>
                  <a:srgbClr val="538CD5"/>
                </a:solidFill>
              </a:rPr>
              <a:t>Screen time for iPad &amp; iPhone </a:t>
            </a:r>
            <a:r>
              <a:rPr lang="en-GB" sz="7200">
                <a:solidFill>
                  <a:srgbClr val="538CD5"/>
                </a:solidFill>
              </a:rPr>
              <a:t>(this a free resource):</a:t>
            </a:r>
            <a:endParaRPr/>
          </a:p>
          <a:p>
            <a:pPr marL="0" lvl="0" indent="0" algn="l" rtl="0">
              <a:spcBef>
                <a:spcPts val="360"/>
              </a:spcBef>
              <a:spcAft>
                <a:spcPts val="0"/>
              </a:spcAft>
              <a:buClr>
                <a:schemeClr val="lt1"/>
              </a:buClr>
              <a:buSzPct val="100000"/>
              <a:buNone/>
            </a:pPr>
            <a:r>
              <a:rPr lang="en-GB" sz="7200" u="sng">
                <a:solidFill>
                  <a:schemeClr val="hlink"/>
                </a:solidFill>
                <a:hlinkClick r:id="rId4"/>
              </a:rPr>
              <a:t>Use Screen Time on your iPhone, iPad, or iPod touch - Apple Support</a:t>
            </a:r>
            <a:endParaRPr sz="7200"/>
          </a:p>
          <a:p>
            <a:pPr marL="0" lvl="0" indent="0" algn="l" rtl="0">
              <a:spcBef>
                <a:spcPts val="360"/>
              </a:spcBef>
              <a:spcAft>
                <a:spcPts val="0"/>
              </a:spcAft>
              <a:buClr>
                <a:srgbClr val="538CD5"/>
              </a:buClr>
              <a:buSzPct val="100000"/>
              <a:buNone/>
            </a:pPr>
            <a:r>
              <a:rPr lang="en-GB" sz="7200" b="1">
                <a:solidFill>
                  <a:srgbClr val="538CD5"/>
                </a:solidFill>
              </a:rPr>
              <a:t>Google Family Link </a:t>
            </a:r>
            <a:r>
              <a:rPr lang="en-GB" sz="7200">
                <a:solidFill>
                  <a:srgbClr val="538CD5"/>
                </a:solidFill>
              </a:rPr>
              <a:t>(a free resource so you decide what’s best for your family). The easyto use tools allow you to understand how your child is spending time on their device,share location, manage privacy settings, and more: </a:t>
            </a:r>
            <a:endParaRPr/>
          </a:p>
          <a:p>
            <a:pPr marL="0" lvl="0" indent="0" algn="l" rtl="0">
              <a:spcBef>
                <a:spcPts val="360"/>
              </a:spcBef>
              <a:spcAft>
                <a:spcPts val="0"/>
              </a:spcAft>
              <a:buClr>
                <a:srgbClr val="538CD5"/>
              </a:buClr>
              <a:buSzPct val="100000"/>
              <a:buNone/>
            </a:pPr>
            <a:r>
              <a:rPr lang="en-GB" sz="7200" u="sng">
                <a:solidFill>
                  <a:srgbClr val="538CD5"/>
                </a:solidFill>
                <a:hlinkClick r:id="rId5">
                  <a:extLst>
                    <a:ext uri="{A12FA001-AC4F-418D-AE19-62706E023703}">
                      <ahyp:hlinkClr xmlns:ahyp="http://schemas.microsoft.com/office/drawing/2018/hyperlinkcolor" val="tx"/>
                    </a:ext>
                  </a:extLst>
                </a:hlinkClick>
              </a:rPr>
              <a:t>https://families.google/familylink/</a:t>
            </a:r>
            <a:endParaRPr sz="7200">
              <a:solidFill>
                <a:srgbClr val="538CD5"/>
              </a:solidFill>
            </a:endParaRPr>
          </a:p>
          <a:p>
            <a:pPr marL="0" lvl="0" indent="0" algn="l" rtl="0">
              <a:spcBef>
                <a:spcPts val="360"/>
              </a:spcBef>
              <a:spcAft>
                <a:spcPts val="0"/>
              </a:spcAft>
              <a:buClr>
                <a:srgbClr val="538CD5"/>
              </a:buClr>
              <a:buSzPct val="100000"/>
              <a:buNone/>
            </a:pPr>
            <a:r>
              <a:rPr lang="en-GB" sz="7200" b="1">
                <a:solidFill>
                  <a:srgbClr val="538CD5"/>
                </a:solidFill>
              </a:rPr>
              <a:t>Circle</a:t>
            </a:r>
            <a:r>
              <a:rPr lang="en-GB" sz="7200">
                <a:solidFill>
                  <a:srgbClr val="538CD5"/>
                </a:solidFill>
              </a:rPr>
              <a:t> (a paid app so not free) is an award-winning parental controls app letting you manage screen time and monitor not just some, but ALL websites and apps. With a complete in-</a:t>
            </a:r>
            <a:endParaRPr/>
          </a:p>
          <a:p>
            <a:pPr marL="0" lvl="0" indent="0" algn="l" rtl="0">
              <a:spcBef>
                <a:spcPts val="360"/>
              </a:spcBef>
              <a:spcAft>
                <a:spcPts val="0"/>
              </a:spcAft>
              <a:buClr>
                <a:srgbClr val="538CD5"/>
              </a:buClr>
              <a:buSzPct val="100000"/>
              <a:buNone/>
            </a:pPr>
            <a:r>
              <a:rPr lang="en-GB" sz="7200">
                <a:solidFill>
                  <a:srgbClr val="538CD5"/>
                </a:solidFill>
              </a:rPr>
              <a:t>home and on-the-go solution, you set the rules for sites like YouTube, TikTok,</a:t>
            </a:r>
            <a:endParaRPr/>
          </a:p>
          <a:p>
            <a:pPr marL="0" lvl="0" indent="0" algn="l" rtl="0">
              <a:spcBef>
                <a:spcPts val="360"/>
              </a:spcBef>
              <a:spcAft>
                <a:spcPts val="0"/>
              </a:spcAft>
              <a:buClr>
                <a:srgbClr val="538CD5"/>
              </a:buClr>
              <a:buSzPct val="100000"/>
              <a:buNone/>
            </a:pPr>
            <a:r>
              <a:rPr lang="en-GB" sz="7200">
                <a:solidFill>
                  <a:srgbClr val="538CD5"/>
                </a:solidFill>
              </a:rPr>
              <a:t>Discord (and many more) across all your family’s connected devices:</a:t>
            </a:r>
            <a:endParaRPr/>
          </a:p>
          <a:p>
            <a:pPr marL="0" lvl="0" indent="0" algn="l" rtl="0">
              <a:spcBef>
                <a:spcPts val="360"/>
              </a:spcBef>
              <a:spcAft>
                <a:spcPts val="0"/>
              </a:spcAft>
              <a:buClr>
                <a:srgbClr val="538CD5"/>
              </a:buClr>
              <a:buSzPct val="100000"/>
              <a:buNone/>
            </a:pPr>
            <a:r>
              <a:rPr lang="en-GB" sz="7200" u="sng">
                <a:solidFill>
                  <a:srgbClr val="538CD5"/>
                </a:solidFill>
                <a:hlinkClick r:id="rId6">
                  <a:extLst>
                    <a:ext uri="{A12FA001-AC4F-418D-AE19-62706E023703}">
                      <ahyp:hlinkClr xmlns:ahyp="http://schemas.microsoft.com/office/drawing/2018/hyperlinkcolor" val="tx"/>
                    </a:ext>
                  </a:extLst>
                </a:hlinkClick>
              </a:rPr>
              <a:t>https://meetcircle.com</a:t>
            </a:r>
            <a:endParaRPr sz="7200">
              <a:solidFill>
                <a:srgbClr val="538CD5"/>
              </a:solidFill>
            </a:endParaRPr>
          </a:p>
          <a:p>
            <a:pPr marL="0" lvl="0" indent="0" algn="l" rtl="0">
              <a:spcBef>
                <a:spcPts val="360"/>
              </a:spcBef>
              <a:spcAft>
                <a:spcPts val="0"/>
              </a:spcAft>
              <a:buClr>
                <a:srgbClr val="538CD5"/>
              </a:buClr>
              <a:buSzPct val="100000"/>
              <a:buNone/>
            </a:pPr>
            <a:r>
              <a:rPr lang="en-GB" sz="7200">
                <a:solidFill>
                  <a:srgbClr val="538CD5"/>
                </a:solidFill>
              </a:rPr>
              <a:t>Boomerang Parental Controls (a paid app so not free):</a:t>
            </a:r>
            <a:endParaRPr/>
          </a:p>
          <a:p>
            <a:pPr marL="0" lvl="0" indent="0" algn="l" rtl="0">
              <a:spcBef>
                <a:spcPts val="360"/>
              </a:spcBef>
              <a:spcAft>
                <a:spcPts val="0"/>
              </a:spcAft>
              <a:buClr>
                <a:srgbClr val="538CD5"/>
              </a:buClr>
              <a:buSzPct val="100000"/>
              <a:buNone/>
            </a:pPr>
            <a:r>
              <a:rPr lang="en-GB" sz="7200" u="sng">
                <a:solidFill>
                  <a:srgbClr val="538CD5"/>
                </a:solidFill>
                <a:hlinkClick r:id="rId7">
                  <a:extLst>
                    <a:ext uri="{A12FA001-AC4F-418D-AE19-62706E023703}">
                      <ahyp:hlinkClr xmlns:ahyp="http://schemas.microsoft.com/office/drawing/2018/hyperlinkcolor" val="tx"/>
                    </a:ext>
                  </a:extLst>
                </a:hlinkClick>
              </a:rPr>
              <a:t>https://useboomerang.com</a:t>
            </a:r>
            <a:endParaRPr sz="7200">
              <a:solidFill>
                <a:srgbClr val="538CD5"/>
              </a:solidFill>
            </a:endParaRPr>
          </a:p>
          <a:p>
            <a:pPr marL="0" lvl="0" indent="0" algn="l" rtl="0">
              <a:spcBef>
                <a:spcPts val="360"/>
              </a:spcBef>
              <a:spcAft>
                <a:spcPts val="0"/>
              </a:spcAft>
              <a:buClr>
                <a:srgbClr val="538CD5"/>
              </a:buClr>
              <a:buSzPct val="100000"/>
              <a:buNone/>
            </a:pPr>
            <a:r>
              <a:rPr lang="en-GB" sz="7200" b="1">
                <a:solidFill>
                  <a:srgbClr val="538CD5"/>
                </a:solidFill>
              </a:rPr>
              <a:t>Qustodio </a:t>
            </a:r>
            <a:r>
              <a:rPr lang="en-GB" sz="7200">
                <a:solidFill>
                  <a:srgbClr val="538CD5"/>
                </a:solidFill>
              </a:rPr>
              <a:t>(a paid app so not free) is an all-in-one parental control and digital wellbeing solution:</a:t>
            </a:r>
            <a:endParaRPr/>
          </a:p>
          <a:p>
            <a:pPr marL="0" lvl="0" indent="0" algn="l" rtl="0">
              <a:spcBef>
                <a:spcPts val="360"/>
              </a:spcBef>
              <a:spcAft>
                <a:spcPts val="0"/>
              </a:spcAft>
              <a:buClr>
                <a:srgbClr val="538CD5"/>
              </a:buClr>
              <a:buSzPct val="100000"/>
              <a:buNone/>
            </a:pPr>
            <a:r>
              <a:rPr lang="en-GB" sz="7200" u="sng">
                <a:solidFill>
                  <a:srgbClr val="538CD5"/>
                </a:solidFill>
                <a:hlinkClick r:id="rId8">
                  <a:extLst>
                    <a:ext uri="{A12FA001-AC4F-418D-AE19-62706E023703}">
                      <ahyp:hlinkClr xmlns:ahyp="http://schemas.microsoft.com/office/drawing/2018/hyperlinkcolor" val="tx"/>
                    </a:ext>
                  </a:extLst>
                </a:hlinkClick>
              </a:rPr>
              <a:t>https://www.qustodio.com/en/</a:t>
            </a:r>
            <a:endParaRPr sz="7200">
              <a:solidFill>
                <a:srgbClr val="538CD5"/>
              </a:solidFill>
            </a:endParaRPr>
          </a:p>
          <a:p>
            <a:pPr marL="0" lvl="0" indent="0" algn="l" rtl="0">
              <a:spcBef>
                <a:spcPts val="360"/>
              </a:spcBef>
              <a:spcAft>
                <a:spcPts val="0"/>
              </a:spcAft>
              <a:buClr>
                <a:srgbClr val="538CD5"/>
              </a:buClr>
              <a:buSzPct val="100000"/>
              <a:buNone/>
            </a:pPr>
            <a:r>
              <a:rPr lang="en-GB" sz="7200" b="1">
                <a:solidFill>
                  <a:srgbClr val="538CD5"/>
                </a:solidFill>
              </a:rPr>
              <a:t>OurPact </a:t>
            </a:r>
            <a:r>
              <a:rPr lang="en-GB" sz="7200">
                <a:solidFill>
                  <a:srgbClr val="538CD5"/>
                </a:solidFill>
              </a:rPr>
              <a:t>(a paid app so not free) is a parental control and family locator app:</a:t>
            </a:r>
            <a:endParaRPr/>
          </a:p>
          <a:p>
            <a:pPr marL="0" lvl="0" indent="0" algn="l" rtl="0">
              <a:spcBef>
                <a:spcPts val="360"/>
              </a:spcBef>
              <a:spcAft>
                <a:spcPts val="0"/>
              </a:spcAft>
              <a:buClr>
                <a:srgbClr val="538CD5"/>
              </a:buClr>
              <a:buSzPct val="100000"/>
              <a:buNone/>
            </a:pPr>
            <a:r>
              <a:rPr lang="en-GB" sz="7200" u="sng">
                <a:solidFill>
                  <a:srgbClr val="538CD5"/>
                </a:solidFill>
                <a:hlinkClick r:id="rId9">
                  <a:extLst>
                    <a:ext uri="{A12FA001-AC4F-418D-AE19-62706E023703}">
                      <ahyp:hlinkClr xmlns:ahyp="http://schemas.microsoft.com/office/drawing/2018/hyperlinkcolor" val="tx"/>
                    </a:ext>
                  </a:extLst>
                </a:hlinkClick>
              </a:rPr>
              <a:t>https://ourpact.com</a:t>
            </a:r>
            <a:endParaRPr sz="7200">
              <a:solidFill>
                <a:srgbClr val="538CD5"/>
              </a:solidFill>
            </a:endParaRPr>
          </a:p>
          <a:p>
            <a:pPr marL="0" lvl="0" indent="0" algn="l" rtl="0">
              <a:spcBef>
                <a:spcPts val="310"/>
              </a:spcBef>
              <a:spcAft>
                <a:spcPts val="0"/>
              </a:spcAft>
              <a:buClr>
                <a:schemeClr val="lt1"/>
              </a:buClr>
              <a:buSzPct val="100000"/>
              <a:buNone/>
            </a:pPr>
            <a:endParaRPr sz="6200">
              <a:solidFill>
                <a:srgbClr val="538CD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7"/>
          <p:cNvSpPr txBox="1">
            <a:spLocks noGrp="1"/>
          </p:cNvSpPr>
          <p:nvPr>
            <p:ph type="title"/>
          </p:nvPr>
        </p:nvSpPr>
        <p:spPr>
          <a:xfrm>
            <a:off x="158620" y="0"/>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38CD5"/>
              </a:buClr>
              <a:buSzPts val="4400"/>
              <a:buFont typeface="Arial"/>
              <a:buNone/>
            </a:pPr>
            <a:r>
              <a:rPr lang="en-GB">
                <a:solidFill>
                  <a:srgbClr val="538CD5"/>
                </a:solidFill>
              </a:rPr>
              <a:t>Reporting Online Concerns </a:t>
            </a:r>
            <a:endParaRPr/>
          </a:p>
        </p:txBody>
      </p:sp>
      <p:sp>
        <p:nvSpPr>
          <p:cNvPr id="253" name="Google Shape;253;p17"/>
          <p:cNvSpPr txBox="1">
            <a:spLocks noGrp="1"/>
          </p:cNvSpPr>
          <p:nvPr>
            <p:ph type="body" idx="1"/>
          </p:nvPr>
        </p:nvSpPr>
        <p:spPr>
          <a:xfrm>
            <a:off x="354563" y="1143000"/>
            <a:ext cx="8229600" cy="358370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38CD5"/>
              </a:buClr>
              <a:buSzPts val="2000"/>
              <a:buNone/>
            </a:pPr>
            <a:r>
              <a:rPr lang="en-GB" sz="2000" b="1">
                <a:solidFill>
                  <a:srgbClr val="538CD5"/>
                </a:solidFill>
              </a:rPr>
              <a:t>Report online safety concerns immediately to the Online Safety Coordinator or another senior leader at your child’s school. </a:t>
            </a:r>
            <a:endParaRPr/>
          </a:p>
          <a:p>
            <a:pPr marL="0" lvl="0" indent="0" algn="l" rtl="0">
              <a:spcBef>
                <a:spcPts val="400"/>
              </a:spcBef>
              <a:spcAft>
                <a:spcPts val="0"/>
              </a:spcAft>
              <a:buClr>
                <a:srgbClr val="538CD5"/>
              </a:buClr>
              <a:buSzPts val="2000"/>
              <a:buNone/>
            </a:pPr>
            <a:r>
              <a:rPr lang="en-GB" sz="2000" b="1">
                <a:solidFill>
                  <a:srgbClr val="538CD5"/>
                </a:solidFill>
              </a:rPr>
              <a:t>Using the Report Harmful Content </a:t>
            </a:r>
            <a:r>
              <a:rPr lang="en-GB" sz="2000">
                <a:solidFill>
                  <a:srgbClr val="538CD5"/>
                </a:solidFill>
              </a:rPr>
              <a:t>link below can help you to report harmful content online; providing up-to-date information on community standards and direct links to the correct reporting facilities across multiple platforms.</a:t>
            </a:r>
            <a:endParaRPr/>
          </a:p>
          <a:p>
            <a:pPr marL="0" lvl="0" indent="0" algn="l" rtl="0">
              <a:spcBef>
                <a:spcPts val="400"/>
              </a:spcBef>
              <a:spcAft>
                <a:spcPts val="0"/>
              </a:spcAft>
              <a:buClr>
                <a:srgbClr val="538CD5"/>
              </a:buClr>
              <a:buSzPts val="2000"/>
              <a:buNone/>
            </a:pPr>
            <a:r>
              <a:rPr lang="en-GB" sz="2000" u="sng">
                <a:solidFill>
                  <a:srgbClr val="538CD5"/>
                </a:solidFill>
                <a:hlinkClick r:id="rId3">
                  <a:extLst>
                    <a:ext uri="{A12FA001-AC4F-418D-AE19-62706E023703}">
                      <ahyp:hlinkClr xmlns:ahyp="http://schemas.microsoft.com/office/drawing/2018/hyperlinkcolor" val="tx"/>
                    </a:ext>
                  </a:extLst>
                </a:hlinkClick>
              </a:rPr>
              <a:t>https://reportharmfulcontent.com</a:t>
            </a:r>
            <a:endParaRPr sz="2000">
              <a:solidFill>
                <a:srgbClr val="538CD5"/>
              </a:solidFill>
            </a:endParaRPr>
          </a:p>
          <a:p>
            <a:pPr marL="0" lvl="0" indent="0" algn="l" rtl="0">
              <a:spcBef>
                <a:spcPts val="400"/>
              </a:spcBef>
              <a:spcAft>
                <a:spcPts val="0"/>
              </a:spcAft>
              <a:buClr>
                <a:srgbClr val="538CD5"/>
              </a:buClr>
              <a:buSzPts val="2000"/>
              <a:buNone/>
            </a:pPr>
            <a:r>
              <a:rPr lang="en-GB" sz="2000" b="1">
                <a:solidFill>
                  <a:srgbClr val="538CD5"/>
                </a:solidFill>
              </a:rPr>
              <a:t>Report and Remove </a:t>
            </a:r>
            <a:r>
              <a:rPr lang="en-GB" sz="2000">
                <a:solidFill>
                  <a:srgbClr val="538CD5"/>
                </a:solidFill>
              </a:rPr>
              <a:t>is there to help young people under18 in the UK</a:t>
            </a:r>
            <a:endParaRPr/>
          </a:p>
          <a:p>
            <a:pPr marL="0" lvl="0" indent="0" algn="l" rtl="0">
              <a:spcBef>
                <a:spcPts val="400"/>
              </a:spcBef>
              <a:spcAft>
                <a:spcPts val="0"/>
              </a:spcAft>
              <a:buClr>
                <a:srgbClr val="538CD5"/>
              </a:buClr>
              <a:buSzPts val="2000"/>
              <a:buNone/>
            </a:pPr>
            <a:r>
              <a:rPr lang="en-GB" sz="2000">
                <a:solidFill>
                  <a:srgbClr val="538CD5"/>
                </a:solidFill>
              </a:rPr>
              <a:t>to confidentially report sexual images and videos of themselves and remove them from the internet.</a:t>
            </a:r>
            <a:endParaRPr/>
          </a:p>
          <a:p>
            <a:pPr marL="0" lvl="0" indent="0" algn="l" rtl="0">
              <a:spcBef>
                <a:spcPts val="400"/>
              </a:spcBef>
              <a:spcAft>
                <a:spcPts val="0"/>
              </a:spcAft>
              <a:buClr>
                <a:srgbClr val="538CD5"/>
              </a:buClr>
              <a:buSzPts val="2000"/>
              <a:buNone/>
            </a:pPr>
            <a:r>
              <a:rPr lang="en-GB" sz="2000" u="sng">
                <a:solidFill>
                  <a:srgbClr val="538CD5"/>
                </a:solidFill>
                <a:hlinkClick r:id="rId4">
                  <a:extLst>
                    <a:ext uri="{A12FA001-AC4F-418D-AE19-62706E023703}">
                      <ahyp:hlinkClr xmlns:ahyp="http://schemas.microsoft.com/office/drawing/2018/hyperlinkcolor" val="tx"/>
                    </a:ext>
                  </a:extLst>
                </a:hlinkClick>
              </a:rPr>
              <a:t>https://www.childline.org.uk/info-advice/bullying-abuse-safety/online-mobile-safety/report- remove/</a:t>
            </a:r>
            <a:endParaRPr sz="2000">
              <a:solidFill>
                <a:srgbClr val="538CD5"/>
              </a:solidFill>
            </a:endParaRPr>
          </a:p>
          <a:p>
            <a:pPr marL="0" lvl="0" indent="0" algn="l" rtl="0">
              <a:spcBef>
                <a:spcPts val="400"/>
              </a:spcBef>
              <a:spcAft>
                <a:spcPts val="0"/>
              </a:spcAft>
              <a:buClr>
                <a:srgbClr val="538CD5"/>
              </a:buClr>
              <a:buSzPts val="2000"/>
              <a:buNone/>
            </a:pPr>
            <a:r>
              <a:rPr lang="en-GB" sz="2000" b="1">
                <a:solidFill>
                  <a:srgbClr val="538CD5"/>
                </a:solidFill>
              </a:rPr>
              <a:t>Ditch the Label </a:t>
            </a:r>
            <a:r>
              <a:rPr lang="en-GB" sz="2000">
                <a:solidFill>
                  <a:srgbClr val="538CD5"/>
                </a:solidFill>
              </a:rPr>
              <a:t>can be used to report Cyber Bullying and Online abuse. If this is a school matter, report to the school as police will refer you to the school.</a:t>
            </a:r>
            <a:endParaRPr/>
          </a:p>
          <a:p>
            <a:pPr marL="0" lvl="0" indent="0" algn="l" rtl="0">
              <a:spcBef>
                <a:spcPts val="400"/>
              </a:spcBef>
              <a:spcAft>
                <a:spcPts val="0"/>
              </a:spcAft>
              <a:buClr>
                <a:srgbClr val="538CD5"/>
              </a:buClr>
              <a:buSzPts val="2000"/>
              <a:buNone/>
            </a:pPr>
            <a:r>
              <a:rPr lang="en-GB" sz="2000" u="sng">
                <a:solidFill>
                  <a:srgbClr val="538CD5"/>
                </a:solidFill>
                <a:hlinkClick r:id="rId5">
                  <a:extLst>
                    <a:ext uri="{A12FA001-AC4F-418D-AE19-62706E023703}">
                      <ahyp:hlinkClr xmlns:ahyp="http://schemas.microsoft.com/office/drawing/2018/hyperlinkcolor" val="tx"/>
                    </a:ext>
                  </a:extLst>
                </a:hlinkClick>
              </a:rPr>
              <a:t>https://www.ditchthelabel.org/report/</a:t>
            </a:r>
            <a:endParaRPr sz="2000">
              <a:solidFill>
                <a:srgbClr val="538CD5"/>
              </a:solidFill>
            </a:endParaRPr>
          </a:p>
          <a:p>
            <a:pPr marL="0" lvl="0" indent="0" algn="l" rtl="0">
              <a:spcBef>
                <a:spcPts val="400"/>
              </a:spcBef>
              <a:spcAft>
                <a:spcPts val="0"/>
              </a:spcAft>
              <a:buClr>
                <a:schemeClr val="lt1"/>
              </a:buClr>
              <a:buSzPts val="2000"/>
              <a:buNone/>
            </a:pPr>
            <a:endParaRPr sz="2000">
              <a:solidFill>
                <a:srgbClr val="538CD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8"/>
          <p:cNvPicPr preferRelativeResize="0"/>
          <p:nvPr/>
        </p:nvPicPr>
        <p:blipFill rotWithShape="1">
          <a:blip r:embed="rId3">
            <a:alphaModFix/>
          </a:blip>
          <a:srcRect/>
          <a:stretch/>
        </p:blipFill>
        <p:spPr>
          <a:xfrm>
            <a:off x="4284690" y="1188033"/>
            <a:ext cx="5620389" cy="4187190"/>
          </a:xfrm>
          <a:prstGeom prst="rect">
            <a:avLst/>
          </a:prstGeom>
          <a:noFill/>
          <a:ln>
            <a:noFill/>
          </a:ln>
        </p:spPr>
      </p:pic>
      <p:sp>
        <p:nvSpPr>
          <p:cNvPr id="259" name="Google Shape;259;p18"/>
          <p:cNvSpPr txBox="1">
            <a:spLocks noGrp="1"/>
          </p:cNvSpPr>
          <p:nvPr>
            <p:ph type="title"/>
          </p:nvPr>
        </p:nvSpPr>
        <p:spPr>
          <a:xfrm>
            <a:off x="193040" y="102227"/>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9DE0"/>
              </a:buClr>
              <a:buSzPts val="4400"/>
              <a:buFont typeface="Arial"/>
              <a:buNone/>
            </a:pPr>
            <a:r>
              <a:rPr lang="en-GB"/>
              <a:t>Enjoy being safe when online.  </a:t>
            </a:r>
            <a:endParaRPr/>
          </a:p>
        </p:txBody>
      </p:sp>
      <p:sp>
        <p:nvSpPr>
          <p:cNvPr id="261" name="Google Shape;261;p18"/>
          <p:cNvSpPr txBox="1"/>
          <p:nvPr/>
        </p:nvSpPr>
        <p:spPr>
          <a:xfrm>
            <a:off x="5344161" y="4790448"/>
            <a:ext cx="36449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rgbClr val="538CD5"/>
                </a:solidFill>
                <a:latin typeface="Calibri"/>
                <a:ea typeface="Calibri"/>
                <a:cs typeface="Calibri"/>
                <a:sym typeface="Calibri"/>
              </a:rPr>
              <a:t>Safer Internet Day will be on Tuesday 6</a:t>
            </a:r>
            <a:r>
              <a:rPr lang="en-GB" sz="3200" baseline="30000">
                <a:solidFill>
                  <a:srgbClr val="538CD5"/>
                </a:solidFill>
                <a:latin typeface="Calibri"/>
                <a:ea typeface="Calibri"/>
                <a:cs typeface="Calibri"/>
                <a:sym typeface="Calibri"/>
              </a:rPr>
              <a:t>th</a:t>
            </a:r>
            <a:r>
              <a:rPr lang="en-GB" sz="3200">
                <a:solidFill>
                  <a:srgbClr val="538CD5"/>
                </a:solidFill>
                <a:latin typeface="Calibri"/>
                <a:ea typeface="Calibri"/>
                <a:cs typeface="Calibri"/>
                <a:sym typeface="Calibri"/>
              </a:rPr>
              <a:t> February</a:t>
            </a:r>
            <a:endParaRPr/>
          </a:p>
        </p:txBody>
      </p:sp>
      <p:pic>
        <p:nvPicPr>
          <p:cNvPr id="2" name="Picture 1">
            <a:extLst>
              <a:ext uri="{FF2B5EF4-FFF2-40B4-BE49-F238E27FC236}">
                <a16:creationId xmlns:a16="http://schemas.microsoft.com/office/drawing/2014/main" id="{F4294CA7-474A-42FE-B9DE-4816FA571645}"/>
              </a:ext>
            </a:extLst>
          </p:cNvPr>
          <p:cNvPicPr>
            <a:picLocks noChangeAspect="1"/>
          </p:cNvPicPr>
          <p:nvPr/>
        </p:nvPicPr>
        <p:blipFill>
          <a:blip r:embed="rId4"/>
          <a:stretch>
            <a:fillRect/>
          </a:stretch>
        </p:blipFill>
        <p:spPr>
          <a:xfrm>
            <a:off x="550116" y="3591739"/>
            <a:ext cx="4527912" cy="3279371"/>
          </a:xfrm>
          <a:prstGeom prst="rect">
            <a:avLst/>
          </a:prstGeom>
        </p:spPr>
      </p:pic>
      <p:pic>
        <p:nvPicPr>
          <p:cNvPr id="260" name="Google Shape;260;p18" descr="See the source image"/>
          <p:cNvPicPr preferRelativeResize="0">
            <a:picLocks noGrp="1"/>
          </p:cNvPicPr>
          <p:nvPr>
            <p:ph type="body" idx="1"/>
          </p:nvPr>
        </p:nvPicPr>
        <p:blipFill rotWithShape="1">
          <a:blip r:embed="rId5">
            <a:alphaModFix/>
          </a:blip>
          <a:srcRect/>
          <a:stretch/>
        </p:blipFill>
        <p:spPr>
          <a:xfrm>
            <a:off x="311714" y="1162689"/>
            <a:ext cx="5207607" cy="272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p:nvPr/>
        </p:nvSpPr>
        <p:spPr>
          <a:xfrm>
            <a:off x="27881" y="1181438"/>
            <a:ext cx="5865777" cy="2181508"/>
          </a:xfrm>
          <a:prstGeom prst="rect">
            <a:avLst/>
          </a:prstGeom>
          <a:solidFill>
            <a:srgbClr val="009D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94429"/>
              </a:solidFill>
              <a:latin typeface="Calibri"/>
              <a:ea typeface="Calibri"/>
              <a:cs typeface="Calibri"/>
              <a:sym typeface="Calibri"/>
            </a:endParaRPr>
          </a:p>
        </p:txBody>
      </p:sp>
      <p:pic>
        <p:nvPicPr>
          <p:cNvPr id="268" name="Google Shape;268;p19"/>
          <p:cNvPicPr preferRelativeResize="0"/>
          <p:nvPr/>
        </p:nvPicPr>
        <p:blipFill rotWithShape="1">
          <a:blip r:embed="rId3">
            <a:alphaModFix/>
          </a:blip>
          <a:srcRect/>
          <a:stretch/>
        </p:blipFill>
        <p:spPr>
          <a:xfrm>
            <a:off x="5865777" y="1278610"/>
            <a:ext cx="3278223" cy="2181508"/>
          </a:xfrm>
          <a:prstGeom prst="rect">
            <a:avLst/>
          </a:prstGeom>
          <a:noFill/>
          <a:ln>
            <a:noFill/>
          </a:ln>
        </p:spPr>
      </p:pic>
      <p:sp>
        <p:nvSpPr>
          <p:cNvPr id="269" name="Google Shape;269;p19"/>
          <p:cNvSpPr/>
          <p:nvPr/>
        </p:nvSpPr>
        <p:spPr>
          <a:xfrm rot="5400000">
            <a:off x="5502798" y="2119331"/>
            <a:ext cx="1108028" cy="539183"/>
          </a:xfrm>
          <a:prstGeom prst="triangle">
            <a:avLst>
              <a:gd name="adj" fmla="val 50000"/>
            </a:avLst>
          </a:prstGeom>
          <a:solidFill>
            <a:srgbClr val="009D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70" name="Google Shape;270;p19"/>
          <p:cNvGrpSpPr/>
          <p:nvPr/>
        </p:nvGrpSpPr>
        <p:grpSpPr>
          <a:xfrm>
            <a:off x="-1818640" y="2919179"/>
            <a:ext cx="10962640" cy="2540695"/>
            <a:chOff x="-869430" y="3077922"/>
            <a:chExt cx="10130495" cy="2540695"/>
          </a:xfrm>
        </p:grpSpPr>
        <p:grpSp>
          <p:nvGrpSpPr>
            <p:cNvPr id="271" name="Google Shape;271;p19"/>
            <p:cNvGrpSpPr/>
            <p:nvPr/>
          </p:nvGrpSpPr>
          <p:grpSpPr>
            <a:xfrm>
              <a:off x="-869430" y="3077922"/>
              <a:ext cx="10130495" cy="2540695"/>
              <a:chOff x="-869430" y="3077922"/>
              <a:chExt cx="10130495" cy="2540695"/>
            </a:xfrm>
          </p:grpSpPr>
          <p:grpSp>
            <p:nvGrpSpPr>
              <p:cNvPr id="272" name="Google Shape;272;p19"/>
              <p:cNvGrpSpPr/>
              <p:nvPr/>
            </p:nvGrpSpPr>
            <p:grpSpPr>
              <a:xfrm>
                <a:off x="-869430" y="3077922"/>
                <a:ext cx="10130495" cy="2540695"/>
                <a:chOff x="-869430" y="3077922"/>
                <a:chExt cx="10130495" cy="2540695"/>
              </a:xfrm>
            </p:grpSpPr>
            <p:sp>
              <p:nvSpPr>
                <p:cNvPr id="273" name="Google Shape;273;p19"/>
                <p:cNvSpPr/>
                <p:nvPr/>
              </p:nvSpPr>
              <p:spPr>
                <a:xfrm>
                  <a:off x="-869430" y="3437109"/>
                  <a:ext cx="3761608" cy="218150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94429"/>
                    </a:solidFill>
                    <a:latin typeface="Calibri"/>
                    <a:ea typeface="Calibri"/>
                    <a:cs typeface="Calibri"/>
                    <a:sym typeface="Calibri"/>
                  </a:endParaRPr>
                </a:p>
              </p:txBody>
            </p:sp>
            <p:sp>
              <p:nvSpPr>
                <p:cNvPr id="274" name="Google Shape;274;p19"/>
                <p:cNvSpPr/>
                <p:nvPr/>
              </p:nvSpPr>
              <p:spPr>
                <a:xfrm>
                  <a:off x="3002038" y="3413200"/>
                  <a:ext cx="6230396" cy="2181508"/>
                </a:xfrm>
                <a:prstGeom prst="rect">
                  <a:avLst/>
                </a:prstGeom>
                <a:solidFill>
                  <a:srgbClr val="009D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94429"/>
                    </a:solidFill>
                    <a:latin typeface="Calibri"/>
                    <a:ea typeface="Calibri"/>
                    <a:cs typeface="Calibri"/>
                    <a:sym typeface="Calibri"/>
                  </a:endParaRPr>
                </a:p>
              </p:txBody>
            </p:sp>
            <p:sp>
              <p:nvSpPr>
                <p:cNvPr id="275" name="Google Shape;275;p19"/>
                <p:cNvSpPr txBox="1"/>
                <p:nvPr/>
              </p:nvSpPr>
              <p:spPr>
                <a:xfrm>
                  <a:off x="3036000" y="3077922"/>
                  <a:ext cx="6225065" cy="18672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lt1"/>
                    </a:solidFill>
                    <a:latin typeface="Arial"/>
                    <a:ea typeface="Arial"/>
                    <a:cs typeface="Arial"/>
                    <a:sym typeface="Arial"/>
                  </a:endParaRPr>
                </a:p>
              </p:txBody>
            </p:sp>
          </p:grpSp>
          <p:pic>
            <p:nvPicPr>
              <p:cNvPr id="276" name="Google Shape;276;p19"/>
              <p:cNvPicPr preferRelativeResize="0"/>
              <p:nvPr/>
            </p:nvPicPr>
            <p:blipFill rotWithShape="1">
              <a:blip r:embed="rId4">
                <a:alphaModFix/>
              </a:blip>
              <a:srcRect/>
              <a:stretch/>
            </p:blipFill>
            <p:spPr>
              <a:xfrm>
                <a:off x="668613" y="3577965"/>
                <a:ext cx="1819104" cy="1819104"/>
              </a:xfrm>
              <a:prstGeom prst="rect">
                <a:avLst/>
              </a:prstGeom>
              <a:noFill/>
              <a:ln>
                <a:noFill/>
              </a:ln>
            </p:spPr>
          </p:pic>
        </p:grpSp>
        <p:sp>
          <p:nvSpPr>
            <p:cNvPr id="277" name="Google Shape;277;p19"/>
            <p:cNvSpPr/>
            <p:nvPr/>
          </p:nvSpPr>
          <p:spPr>
            <a:xfrm rot="-5400000">
              <a:off x="2288824" y="4358049"/>
              <a:ext cx="1108028" cy="539183"/>
            </a:xfrm>
            <a:prstGeom prst="triangle">
              <a:avLst>
                <a:gd name="adj" fmla="val 50000"/>
              </a:avLst>
            </a:prstGeom>
            <a:solidFill>
              <a:srgbClr val="009D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78" name="Google Shape;278;p19"/>
          <p:cNvPicPr preferRelativeResize="0"/>
          <p:nvPr/>
        </p:nvPicPr>
        <p:blipFill rotWithShape="1">
          <a:blip r:embed="rId5">
            <a:alphaModFix/>
          </a:blip>
          <a:srcRect/>
          <a:stretch/>
        </p:blipFill>
        <p:spPr>
          <a:xfrm>
            <a:off x="7951486" y="870038"/>
            <a:ext cx="991058" cy="991058"/>
          </a:xfrm>
          <a:prstGeom prst="rect">
            <a:avLst/>
          </a:prstGeom>
          <a:noFill/>
          <a:ln>
            <a:noFill/>
          </a:ln>
        </p:spPr>
      </p:pic>
      <p:pic>
        <p:nvPicPr>
          <p:cNvPr id="279" name="Google Shape;279;p19"/>
          <p:cNvPicPr preferRelativeResize="0"/>
          <p:nvPr/>
        </p:nvPicPr>
        <p:blipFill rotWithShape="1">
          <a:blip r:embed="rId5">
            <a:alphaModFix/>
          </a:blip>
          <a:srcRect/>
          <a:stretch/>
        </p:blipFill>
        <p:spPr>
          <a:xfrm>
            <a:off x="180452" y="4561774"/>
            <a:ext cx="991058" cy="991058"/>
          </a:xfrm>
          <a:prstGeom prst="rect">
            <a:avLst/>
          </a:prstGeom>
          <a:noFill/>
          <a:ln>
            <a:noFill/>
          </a:ln>
        </p:spPr>
      </p:pic>
      <p:sp>
        <p:nvSpPr>
          <p:cNvPr id="280" name="Google Shape;280;p19"/>
          <p:cNvSpPr txBox="1"/>
          <p:nvPr/>
        </p:nvSpPr>
        <p:spPr>
          <a:xfrm>
            <a:off x="354429" y="142469"/>
            <a:ext cx="749428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rgbClr val="009DE0"/>
                </a:solidFill>
                <a:latin typeface="Arial"/>
                <a:ea typeface="Arial"/>
                <a:cs typeface="Arial"/>
                <a:sym typeface="Arial"/>
              </a:rPr>
              <a:t>The Current Focus on Online Safety in and Beyond School </a:t>
            </a:r>
            <a:endParaRPr/>
          </a:p>
        </p:txBody>
      </p:sp>
      <p:sp>
        <p:nvSpPr>
          <p:cNvPr id="281" name="Google Shape;281;p19"/>
          <p:cNvSpPr txBox="1">
            <a:spLocks noGrp="1"/>
          </p:cNvSpPr>
          <p:nvPr>
            <p:ph type="body" idx="1"/>
          </p:nvPr>
        </p:nvSpPr>
        <p:spPr>
          <a:xfrm>
            <a:off x="2275358" y="3345113"/>
            <a:ext cx="7236600" cy="224756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lt1"/>
              </a:buClr>
              <a:buSzPct val="100000"/>
              <a:buNone/>
            </a:pPr>
            <a:r>
              <a:rPr lang="en-GB" sz="2900" b="1" dirty="0">
                <a:solidFill>
                  <a:schemeClr val="lt1"/>
                </a:solidFill>
              </a:rPr>
              <a:t>Children’s Use of Apps and Platforms</a:t>
            </a:r>
            <a:endParaRPr dirty="0"/>
          </a:p>
          <a:p>
            <a:pPr marL="0" lvl="0" indent="0" algn="l" rtl="0">
              <a:spcBef>
                <a:spcPts val="480"/>
              </a:spcBef>
              <a:spcAft>
                <a:spcPts val="0"/>
              </a:spcAft>
              <a:buClr>
                <a:schemeClr val="lt1"/>
              </a:buClr>
              <a:buSzPct val="100000"/>
              <a:buNone/>
            </a:pPr>
            <a:r>
              <a:rPr lang="en-GB" sz="2400" dirty="0">
                <a:solidFill>
                  <a:schemeClr val="lt1"/>
                </a:solidFill>
              </a:rPr>
              <a:t>Children to use appropriate apps with permission.     </a:t>
            </a:r>
            <a:endParaRPr sz="2400" dirty="0">
              <a:solidFill>
                <a:schemeClr val="lt1"/>
              </a:solidFill>
            </a:endParaRPr>
          </a:p>
          <a:p>
            <a:pPr marL="0" lvl="0" indent="0" algn="l" rtl="0">
              <a:spcBef>
                <a:spcPts val="480"/>
              </a:spcBef>
              <a:spcAft>
                <a:spcPts val="0"/>
              </a:spcAft>
              <a:buClr>
                <a:schemeClr val="lt1"/>
              </a:buClr>
              <a:buSzPct val="100000"/>
              <a:buNone/>
            </a:pPr>
            <a:r>
              <a:rPr lang="en-GB" sz="2400" dirty="0">
                <a:solidFill>
                  <a:schemeClr val="lt1"/>
                </a:solidFill>
              </a:rPr>
              <a:t>(NB; peer pressure is more powerful than adult advice)</a:t>
            </a:r>
            <a:endParaRPr lang="en-GB" dirty="0"/>
          </a:p>
          <a:p>
            <a:pPr marL="0" lvl="0" indent="0" algn="l" rtl="0">
              <a:spcBef>
                <a:spcPts val="480"/>
              </a:spcBef>
              <a:spcAft>
                <a:spcPts val="0"/>
              </a:spcAft>
              <a:buClr>
                <a:schemeClr val="lt1"/>
              </a:buClr>
              <a:buSzPct val="100000"/>
              <a:buNone/>
            </a:pPr>
            <a:r>
              <a:rPr lang="en-GB" sz="2400" dirty="0">
                <a:solidFill>
                  <a:schemeClr val="lt1"/>
                </a:solidFill>
              </a:rPr>
              <a:t>Children to take responsibility for their own safety and those of others (actions online) ’ You are the key to    your own safety.’ </a:t>
            </a:r>
            <a:endParaRPr dirty="0"/>
          </a:p>
          <a:p>
            <a:pPr marL="0" lvl="0" indent="0" algn="l" rtl="0">
              <a:spcBef>
                <a:spcPts val="480"/>
              </a:spcBef>
              <a:spcAft>
                <a:spcPts val="0"/>
              </a:spcAft>
              <a:buClr>
                <a:schemeClr val="dk1"/>
              </a:buClr>
              <a:buSzPct val="100000"/>
              <a:buNone/>
            </a:pPr>
            <a:endParaRPr sz="2400" dirty="0">
              <a:solidFill>
                <a:schemeClr val="lt1"/>
              </a:solidFill>
            </a:endParaRPr>
          </a:p>
        </p:txBody>
      </p:sp>
      <p:sp>
        <p:nvSpPr>
          <p:cNvPr id="282" name="Google Shape;282;p19"/>
          <p:cNvSpPr txBox="1"/>
          <p:nvPr/>
        </p:nvSpPr>
        <p:spPr>
          <a:xfrm>
            <a:off x="53388" y="1316307"/>
            <a:ext cx="5786882" cy="1838921"/>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spcBef>
                <a:spcPts val="0"/>
              </a:spcBef>
              <a:spcAft>
                <a:spcPts val="0"/>
              </a:spcAft>
              <a:buClr>
                <a:schemeClr val="lt1"/>
              </a:buClr>
              <a:buSzPct val="100000"/>
              <a:buFont typeface="Arial"/>
              <a:buNone/>
            </a:pPr>
            <a:r>
              <a:rPr lang="en-GB" sz="2900" b="1" dirty="0">
                <a:solidFill>
                  <a:schemeClr val="lt1"/>
                </a:solidFill>
                <a:latin typeface="Arial"/>
                <a:ea typeface="Arial"/>
                <a:cs typeface="Arial"/>
                <a:sym typeface="Arial"/>
              </a:rPr>
              <a:t>Online Security</a:t>
            </a:r>
            <a:br>
              <a:rPr lang="en-GB" sz="2900" dirty="0">
                <a:solidFill>
                  <a:schemeClr val="lt1"/>
                </a:solidFill>
                <a:latin typeface="Arial"/>
                <a:ea typeface="Arial"/>
                <a:cs typeface="Arial"/>
                <a:sym typeface="Arial"/>
              </a:rPr>
            </a:br>
            <a:r>
              <a:rPr lang="en-GB" sz="2900" dirty="0">
                <a:solidFill>
                  <a:schemeClr val="lt1"/>
                </a:solidFill>
                <a:latin typeface="Arial"/>
                <a:ea typeface="Arial"/>
                <a:cs typeface="Arial"/>
                <a:sym typeface="Arial"/>
              </a:rPr>
              <a:t>Children always with an adult (talking).     They are taught to be safe online. </a:t>
            </a:r>
          </a:p>
          <a:p>
            <a:pPr marL="0" marR="0" lvl="0" indent="0" algn="l" rtl="0">
              <a:spcBef>
                <a:spcPts val="0"/>
              </a:spcBef>
              <a:spcAft>
                <a:spcPts val="0"/>
              </a:spcAft>
              <a:buClr>
                <a:schemeClr val="lt1"/>
              </a:buClr>
              <a:buSzPct val="100000"/>
              <a:buFont typeface="Arial"/>
              <a:buNone/>
            </a:pPr>
            <a:r>
              <a:rPr lang="en-GB" sz="2900" dirty="0">
                <a:solidFill>
                  <a:schemeClr val="lt1"/>
                </a:solidFill>
                <a:latin typeface="Arial"/>
                <a:ea typeface="Arial"/>
                <a:cs typeface="Arial"/>
                <a:sym typeface="Arial"/>
              </a:rPr>
              <a:t>They use secure devices and systems with </a:t>
            </a:r>
            <a:r>
              <a:rPr lang="en-GB" sz="2900" dirty="0">
                <a:solidFill>
                  <a:schemeClr val="lt1"/>
                </a:solidFill>
              </a:rPr>
              <a:t>effective settings</a:t>
            </a:r>
            <a:r>
              <a:rPr lang="en-GB" sz="2900" dirty="0">
                <a:solidFill>
                  <a:schemeClr val="lt1"/>
                </a:solidFill>
                <a:latin typeface="Arial"/>
                <a:ea typeface="Arial"/>
                <a:cs typeface="Arial"/>
                <a:sym typeface="Arial"/>
              </a:rPr>
              <a:t> and filters.        </a:t>
            </a:r>
            <a:endParaRPr dirty="0"/>
          </a:p>
        </p:txBody>
      </p:sp>
      <p:sp>
        <p:nvSpPr>
          <p:cNvPr id="283" name="Google Shape;283;p19"/>
          <p:cNvSpPr txBox="1"/>
          <p:nvPr/>
        </p:nvSpPr>
        <p:spPr>
          <a:xfrm>
            <a:off x="-151931" y="5510925"/>
            <a:ext cx="9447862"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rgbClr val="009DE0"/>
                </a:solidFill>
                <a:latin typeface="Arial"/>
                <a:ea typeface="Arial"/>
                <a:cs typeface="Arial"/>
                <a:sym typeface="Arial"/>
              </a:rPr>
              <a:t>Current school online safety target is for children talk to responsible adults about social media and inform them when online </a:t>
            </a:r>
            <a:r>
              <a:rPr lang="en-GB" sz="2400" b="1" dirty="0">
                <a:solidFill>
                  <a:srgbClr val="009DE0"/>
                </a:solidFill>
                <a:latin typeface="Arial"/>
                <a:ea typeface="Arial"/>
                <a:cs typeface="Arial"/>
                <a:sym typeface="Arial"/>
              </a:rPr>
              <a:t>(messaging and sharing data)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70"/>
                                        </p:tgtEl>
                                        <p:attrNameLst>
                                          <p:attrName>style.visibility</p:attrName>
                                        </p:attrNameLst>
                                      </p:cBhvr>
                                      <p:to>
                                        <p:strVal val="visible"/>
                                      </p:to>
                                    </p:set>
                                    <p:animEffect transition="in" filter="fade">
                                      <p:cBhvr>
                                        <p:cTn id="11" dur="500"/>
                                        <p:tgtEl>
                                          <p:spTgt spid="27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0"/>
          <p:cNvSpPr txBox="1">
            <a:spLocks noGrp="1"/>
          </p:cNvSpPr>
          <p:nvPr>
            <p:ph type="title"/>
          </p:nvPr>
        </p:nvSpPr>
        <p:spPr>
          <a:xfrm>
            <a:off x="193040" y="102227"/>
            <a:ext cx="8808720" cy="141161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9DE0"/>
              </a:buClr>
              <a:buSzPts val="4000"/>
              <a:buFont typeface="Arial"/>
              <a:buNone/>
            </a:pPr>
            <a:r>
              <a:rPr lang="en-GB" sz="4000"/>
              <a:t>What are our action points for </a:t>
            </a:r>
            <a:br>
              <a:rPr lang="en-GB" sz="4000"/>
            </a:br>
            <a:r>
              <a:rPr lang="en-GB" sz="4000"/>
              <a:t>this summer and the start of term?    </a:t>
            </a:r>
            <a:endParaRPr/>
          </a:p>
        </p:txBody>
      </p:sp>
      <p:sp>
        <p:nvSpPr>
          <p:cNvPr id="289" name="Google Shape;289;p20"/>
          <p:cNvSpPr txBox="1">
            <a:spLocks noGrp="1"/>
          </p:cNvSpPr>
          <p:nvPr>
            <p:ph type="body" idx="1"/>
          </p:nvPr>
        </p:nvSpPr>
        <p:spPr>
          <a:xfrm>
            <a:off x="299720" y="1534161"/>
            <a:ext cx="8544560" cy="2489199"/>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538CD5"/>
              </a:buClr>
              <a:buSzPts val="2400"/>
              <a:buFont typeface="Arial"/>
              <a:buChar char="•"/>
            </a:pPr>
            <a:r>
              <a:rPr lang="en-GB" dirty="0">
                <a:solidFill>
                  <a:srgbClr val="538CD5"/>
                </a:solidFill>
              </a:rPr>
              <a:t>Continue the target to develop communication with children about apps and their own online activity.</a:t>
            </a:r>
            <a:endParaRPr dirty="0"/>
          </a:p>
          <a:p>
            <a:pPr marL="457200" lvl="0" indent="-457200" algn="l" rtl="0">
              <a:spcBef>
                <a:spcPts val="480"/>
              </a:spcBef>
              <a:spcAft>
                <a:spcPts val="0"/>
              </a:spcAft>
              <a:buClr>
                <a:srgbClr val="538CD5"/>
              </a:buClr>
              <a:buSzPts val="2400"/>
              <a:buFont typeface="Arial"/>
              <a:buChar char="•"/>
            </a:pPr>
            <a:r>
              <a:rPr lang="en-GB" dirty="0">
                <a:solidFill>
                  <a:srgbClr val="538CD5"/>
                </a:solidFill>
              </a:rPr>
              <a:t>Develop communication between responsible adults about apps, including emails and Online Safety Newsletter. </a:t>
            </a:r>
            <a:endParaRPr dirty="0"/>
          </a:p>
          <a:p>
            <a:pPr marL="457200" lvl="0" indent="-457200" algn="l" rtl="0">
              <a:spcBef>
                <a:spcPts val="480"/>
              </a:spcBef>
              <a:spcAft>
                <a:spcPts val="0"/>
              </a:spcAft>
              <a:buClr>
                <a:srgbClr val="538CD5"/>
              </a:buClr>
              <a:buSzPts val="2400"/>
              <a:buFont typeface="Arial"/>
              <a:buChar char="•"/>
            </a:pPr>
            <a:r>
              <a:rPr lang="en-GB" dirty="0">
                <a:solidFill>
                  <a:srgbClr val="538CD5"/>
                </a:solidFill>
              </a:rPr>
              <a:t>Review controls, monitoring, filtering and reporting across the school community.  </a:t>
            </a:r>
            <a:endParaRPr dirty="0"/>
          </a:p>
        </p:txBody>
      </p:sp>
      <p:sp>
        <p:nvSpPr>
          <p:cNvPr id="291" name="Google Shape;291;p20"/>
          <p:cNvSpPr txBox="1"/>
          <p:nvPr/>
        </p:nvSpPr>
        <p:spPr>
          <a:xfrm>
            <a:off x="81280" y="5121265"/>
            <a:ext cx="8895080" cy="1634507"/>
          </a:xfrm>
          <a:prstGeom prst="rect">
            <a:avLst/>
          </a:prstGeom>
          <a:noFill/>
          <a:ln>
            <a:noFill/>
          </a:ln>
        </p:spPr>
        <p:txBody>
          <a:bodyPr spcFirstLastPara="1" wrap="square" lIns="91425" tIns="45700" rIns="91425" bIns="45700" anchor="t" anchorCtr="0">
            <a:normAutofit/>
          </a:bodyPr>
          <a:lstStyle/>
          <a:p>
            <a:pPr marL="457200" marR="0" lvl="0" indent="-304800" algn="l" rtl="0">
              <a:spcBef>
                <a:spcPts val="480"/>
              </a:spcBef>
              <a:spcAft>
                <a:spcPts val="0"/>
              </a:spcAft>
              <a:buClr>
                <a:schemeClr val="dk1"/>
              </a:buClr>
              <a:buSzPts val="2400"/>
              <a:buFont typeface="Arial"/>
              <a:buNone/>
            </a:pPr>
            <a:endParaRPr sz="2400" dirty="0">
              <a:solidFill>
                <a:srgbClr val="538CD5"/>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endCondLst>
                                    <p:cond evt="begin" delay="0">
                                      <p:tn val="17"/>
                                    </p:cond>
                                  </p:endCondLst>
                                  <p:childTnLst>
                                    <p:set>
                                      <p:cBhvr>
                                        <p:cTn id="18" dur="1" fill="hold">
                                          <p:stCondLst>
                                            <p:cond delay="0"/>
                                          </p:stCondLst>
                                        </p:cTn>
                                        <p:tgtEl>
                                          <p:spTgt spid="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 descr="logo-b.png"/>
          <p:cNvPicPr preferRelativeResize="0"/>
          <p:nvPr/>
        </p:nvPicPr>
        <p:blipFill rotWithShape="1">
          <a:blip r:embed="rId3">
            <a:alphaModFix/>
          </a:blip>
          <a:srcRect/>
          <a:stretch/>
        </p:blipFill>
        <p:spPr>
          <a:xfrm>
            <a:off x="7995239" y="271315"/>
            <a:ext cx="902963" cy="403536"/>
          </a:xfrm>
          <a:prstGeom prst="rect">
            <a:avLst/>
          </a:prstGeom>
          <a:noFill/>
          <a:ln>
            <a:noFill/>
          </a:ln>
        </p:spPr>
      </p:pic>
      <p:sp>
        <p:nvSpPr>
          <p:cNvPr id="108" name="Google Shape;108;p2"/>
          <p:cNvSpPr txBox="1"/>
          <p:nvPr/>
        </p:nvSpPr>
        <p:spPr>
          <a:xfrm>
            <a:off x="264160" y="1191455"/>
            <a:ext cx="8961120" cy="8956298"/>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09DE0"/>
              </a:buClr>
              <a:buSzPts val="3600"/>
              <a:buFont typeface="Arial"/>
              <a:buChar char="•"/>
            </a:pPr>
            <a:r>
              <a:rPr lang="en-GB" sz="3600" dirty="0">
                <a:solidFill>
                  <a:srgbClr val="009DE0"/>
                </a:solidFill>
                <a:latin typeface="Arial"/>
                <a:ea typeface="Arial"/>
                <a:cs typeface="Arial"/>
                <a:sym typeface="Arial"/>
              </a:rPr>
              <a:t>Sir Tim Berners-Lee creates the world wide web in 1989</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F</a:t>
            </a:r>
            <a:r>
              <a:rPr lang="en-GB" sz="3600" dirty="0">
                <a:solidFill>
                  <a:srgbClr val="009DE0"/>
                </a:solidFill>
                <a:latin typeface="Arial"/>
                <a:ea typeface="Arial"/>
                <a:cs typeface="Arial"/>
                <a:sym typeface="Arial"/>
              </a:rPr>
              <a:t>irst tablet in 1989 and iPad in 2010 </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S</a:t>
            </a:r>
            <a:r>
              <a:rPr lang="en-GB" sz="3600" dirty="0">
                <a:solidFill>
                  <a:srgbClr val="009DE0"/>
                </a:solidFill>
                <a:latin typeface="Arial"/>
                <a:ea typeface="Arial"/>
                <a:cs typeface="Arial"/>
                <a:sym typeface="Arial"/>
              </a:rPr>
              <a:t>martphones developed from 1994</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E</a:t>
            </a:r>
            <a:r>
              <a:rPr lang="en-GB" sz="3600" dirty="0">
                <a:solidFill>
                  <a:srgbClr val="009DE0"/>
                </a:solidFill>
                <a:latin typeface="Arial"/>
                <a:ea typeface="Arial"/>
                <a:cs typeface="Arial"/>
                <a:sym typeface="Arial"/>
              </a:rPr>
              <a:t>mail communication overtakes conventional mail and letters in 2002</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M</a:t>
            </a:r>
            <a:r>
              <a:rPr lang="en-GB" sz="3600" dirty="0">
                <a:solidFill>
                  <a:srgbClr val="009DE0"/>
                </a:solidFill>
                <a:latin typeface="Arial"/>
                <a:ea typeface="Arial"/>
                <a:cs typeface="Arial"/>
                <a:sym typeface="Arial"/>
              </a:rPr>
              <a:t>edia and government very slow to act, with first online safety laws for UK in 2019</a:t>
            </a:r>
            <a:endParaRPr dirty="0"/>
          </a:p>
          <a:p>
            <a:pPr marL="0" marR="0" lvl="0" indent="0" algn="l" rtl="0">
              <a:spcBef>
                <a:spcPts val="0"/>
              </a:spcBef>
              <a:spcAft>
                <a:spcPts val="0"/>
              </a:spcAft>
              <a:buNone/>
            </a:pPr>
            <a:endParaRPr sz="800" dirty="0">
              <a:solidFill>
                <a:srgbClr val="009DE0"/>
              </a:solidFill>
              <a:latin typeface="Arial"/>
              <a:ea typeface="Arial"/>
              <a:cs typeface="Arial"/>
              <a:sym typeface="Arial"/>
            </a:endParaRPr>
          </a:p>
          <a:p>
            <a:pPr marL="0" marR="0" lvl="0" indent="0" algn="l" rtl="0">
              <a:spcBef>
                <a:spcPts val="0"/>
              </a:spcBef>
              <a:spcAft>
                <a:spcPts val="0"/>
              </a:spcAft>
              <a:buNone/>
            </a:pPr>
            <a:r>
              <a:rPr lang="en-GB" sz="3600" dirty="0">
                <a:solidFill>
                  <a:srgbClr val="009DE0"/>
                </a:solidFill>
                <a:latin typeface="Arial"/>
                <a:ea typeface="Arial"/>
                <a:cs typeface="Arial"/>
                <a:sym typeface="Arial"/>
              </a:rPr>
              <a:t> </a:t>
            </a:r>
            <a:r>
              <a:rPr lang="en-GB" sz="34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1999: Newsnight | Today is #</a:t>
            </a:r>
            <a:r>
              <a:rPr lang="en-GB" sz="34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InternetDay</a:t>
            </a:r>
            <a:r>
              <a:rPr lang="en-GB" sz="34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To mark this auspicious occasion, here’s David Bowie speaking to Jeremy Paxman in 1999 about the "unimaginable" effects on society... | By BBC Archive - Facebook | Facebook</a:t>
            </a:r>
            <a:endParaRPr sz="3400" dirty="0">
              <a:solidFill>
                <a:srgbClr val="009DE0"/>
              </a:solidFill>
              <a:latin typeface="Arial"/>
              <a:ea typeface="Arial"/>
              <a:cs typeface="Arial"/>
              <a:sym typeface="Arial"/>
            </a:endParaRPr>
          </a:p>
          <a:p>
            <a:pPr marL="0" marR="0" lvl="0" indent="0" algn="l" rtl="0">
              <a:spcBef>
                <a:spcPts val="0"/>
              </a:spcBef>
              <a:spcAft>
                <a:spcPts val="0"/>
              </a:spcAft>
              <a:buNone/>
            </a:pPr>
            <a:endParaRPr sz="3600" dirty="0">
              <a:solidFill>
                <a:srgbClr val="009DE0"/>
              </a:solidFill>
              <a:latin typeface="Arial"/>
              <a:ea typeface="Arial"/>
              <a:cs typeface="Arial"/>
              <a:sym typeface="Arial"/>
            </a:endParaRPr>
          </a:p>
          <a:p>
            <a:pPr marL="0" marR="0" lvl="0" indent="0" algn="l" rtl="0">
              <a:spcBef>
                <a:spcPts val="0"/>
              </a:spcBef>
              <a:spcAft>
                <a:spcPts val="0"/>
              </a:spcAft>
              <a:buNone/>
            </a:pPr>
            <a:endParaRPr sz="3600" dirty="0">
              <a:solidFill>
                <a:srgbClr val="009DE0"/>
              </a:solidFill>
              <a:latin typeface="Arial"/>
              <a:ea typeface="Arial"/>
              <a:cs typeface="Arial"/>
              <a:sym typeface="Arial"/>
            </a:endParaRPr>
          </a:p>
        </p:txBody>
      </p:sp>
      <p:sp>
        <p:nvSpPr>
          <p:cNvPr id="109" name="Google Shape;109;p2"/>
          <p:cNvSpPr txBox="1"/>
          <p:nvPr/>
        </p:nvSpPr>
        <p:spPr>
          <a:xfrm>
            <a:off x="121920" y="0"/>
            <a:ext cx="865240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009DE0"/>
                </a:solidFill>
                <a:latin typeface="Arial"/>
                <a:ea typeface="Arial"/>
                <a:cs typeface="Arial"/>
                <a:sym typeface="Arial"/>
              </a:rPr>
              <a:t>How did we get to where we are now?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0"/>
          <p:cNvSpPr txBox="1">
            <a:spLocks noGrp="1"/>
          </p:cNvSpPr>
          <p:nvPr>
            <p:ph type="title"/>
          </p:nvPr>
        </p:nvSpPr>
        <p:spPr>
          <a:xfrm>
            <a:off x="81280" y="2292393"/>
            <a:ext cx="9062720" cy="55217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9DE0"/>
              </a:buClr>
              <a:buSzPts val="4000"/>
              <a:buFont typeface="Arial"/>
              <a:buNone/>
            </a:pPr>
            <a:r>
              <a:rPr lang="en-GB" sz="3600" dirty="0"/>
              <a:t>Queries and Requests Raised by Parents</a:t>
            </a:r>
            <a:endParaRPr sz="3600" dirty="0"/>
          </a:p>
        </p:txBody>
      </p:sp>
      <p:sp>
        <p:nvSpPr>
          <p:cNvPr id="289" name="Google Shape;289;p20"/>
          <p:cNvSpPr txBox="1">
            <a:spLocks noGrp="1"/>
          </p:cNvSpPr>
          <p:nvPr>
            <p:ph type="body" idx="1"/>
          </p:nvPr>
        </p:nvSpPr>
        <p:spPr>
          <a:xfrm>
            <a:off x="81280" y="2702324"/>
            <a:ext cx="8544560" cy="4155676"/>
          </a:xfrm>
          <a:prstGeom prst="rect">
            <a:avLst/>
          </a:prstGeom>
          <a:noFill/>
          <a:ln>
            <a:noFill/>
          </a:ln>
        </p:spPr>
        <p:txBody>
          <a:bodyPr spcFirstLastPara="1" wrap="square" lIns="91425" tIns="45700" rIns="91425" bIns="45700" anchor="t" anchorCtr="0">
            <a:normAutofit fontScale="85000" lnSpcReduction="20000"/>
          </a:bodyPr>
          <a:lstStyle/>
          <a:p>
            <a:pPr lvl="0" indent="-457200">
              <a:spcBef>
                <a:spcPts val="0"/>
              </a:spcBef>
              <a:buClr>
                <a:srgbClr val="538CD5"/>
              </a:buClr>
              <a:buSzPts val="2400"/>
              <a:buFont typeface="Arial"/>
              <a:buChar char="•"/>
            </a:pPr>
            <a:r>
              <a:rPr lang="en-GB" sz="2200" dirty="0">
                <a:solidFill>
                  <a:srgbClr val="538CD5"/>
                </a:solidFill>
              </a:rPr>
              <a:t>Q: Would we be able to have workshops or sessions including the children? A: We can have smaller groups of parents or a family session with the child but cannot have children talking to other parents about their online use. Please email Mr </a:t>
            </a:r>
            <a:r>
              <a:rPr lang="en-GB" sz="2200" dirty="0" err="1">
                <a:solidFill>
                  <a:srgbClr val="538CD5"/>
                </a:solidFill>
              </a:rPr>
              <a:t>Gwilliams</a:t>
            </a:r>
            <a:r>
              <a:rPr lang="en-GB" sz="2200" dirty="0">
                <a:solidFill>
                  <a:srgbClr val="538CD5"/>
                </a:solidFill>
              </a:rPr>
              <a:t> if you would like a small group session for additional support</a:t>
            </a:r>
            <a:endParaRPr lang="en-GB" sz="2200" dirty="0"/>
          </a:p>
          <a:p>
            <a:pPr lvl="0" indent="-457200">
              <a:spcBef>
                <a:spcPts val="480"/>
              </a:spcBef>
              <a:buClr>
                <a:srgbClr val="538CD5"/>
              </a:buClr>
              <a:buSzPts val="2400"/>
              <a:buFont typeface="Arial"/>
              <a:buChar char="•"/>
            </a:pPr>
            <a:r>
              <a:rPr lang="en-GB" sz="2400" dirty="0">
                <a:solidFill>
                  <a:srgbClr val="538CD5"/>
                </a:solidFill>
              </a:rPr>
              <a:t>Q: Could praise be used to reward online behaviour? A: The school does reward good behaviour and achievement, but we will look to do more following the competition last year.</a:t>
            </a:r>
            <a:endParaRPr lang="en-GB" sz="2400" dirty="0"/>
          </a:p>
          <a:p>
            <a:pPr lvl="0" indent="-457200">
              <a:spcBef>
                <a:spcPts val="480"/>
              </a:spcBef>
              <a:buClr>
                <a:srgbClr val="538CD5"/>
              </a:buClr>
              <a:buSzPts val="2400"/>
              <a:buFont typeface="Arial"/>
              <a:buChar char="•"/>
            </a:pPr>
            <a:r>
              <a:rPr lang="en-GB" sz="2400" dirty="0">
                <a:solidFill>
                  <a:srgbClr val="538CD5"/>
                </a:solidFill>
              </a:rPr>
              <a:t>Q: Could more children take mobile phones to school. The risks and challenges of children doing this were discussed so mobile phones are only permitted in exceptional circumstances after prior agreement with the school. </a:t>
            </a:r>
          </a:p>
          <a:p>
            <a:pPr lvl="0" indent="-457200">
              <a:spcBef>
                <a:spcPts val="480"/>
              </a:spcBef>
              <a:buClr>
                <a:srgbClr val="538CD5"/>
              </a:buClr>
              <a:buSzPts val="2400"/>
              <a:buFont typeface="Arial"/>
              <a:buChar char="•"/>
            </a:pPr>
            <a:r>
              <a:rPr lang="en-GB" sz="2400" dirty="0">
                <a:solidFill>
                  <a:srgbClr val="538CD5"/>
                </a:solidFill>
              </a:rPr>
              <a:t>Q: Could there be more support in spotting signs of emotional harm and wellbeing concerns. A: This is carefully monitored in school. While this is principally safeguarding, we will try make emotional wellbeing online a key consideration for a future workshop.  </a:t>
            </a:r>
            <a:endParaRPr lang="en-GB" sz="2400" dirty="0"/>
          </a:p>
          <a:p>
            <a:pPr marL="457200" lvl="0" indent="-457200" algn="l" rtl="0">
              <a:spcBef>
                <a:spcPts val="0"/>
              </a:spcBef>
              <a:spcAft>
                <a:spcPts val="0"/>
              </a:spcAft>
              <a:buClr>
                <a:srgbClr val="538CD5"/>
              </a:buClr>
              <a:buSzPts val="2400"/>
              <a:buFont typeface="Arial"/>
              <a:buChar char="•"/>
            </a:pPr>
            <a:endParaRPr dirty="0"/>
          </a:p>
        </p:txBody>
      </p:sp>
      <p:sp>
        <p:nvSpPr>
          <p:cNvPr id="290" name="Google Shape;290;p20"/>
          <p:cNvSpPr txBox="1"/>
          <p:nvPr/>
        </p:nvSpPr>
        <p:spPr>
          <a:xfrm>
            <a:off x="81280" y="-61009"/>
            <a:ext cx="8808720" cy="1157614"/>
          </a:xfrm>
          <a:prstGeom prst="rect">
            <a:avLst/>
          </a:prstGeom>
          <a:noFill/>
          <a:ln>
            <a:noFill/>
          </a:ln>
        </p:spPr>
        <p:txBody>
          <a:bodyPr spcFirstLastPara="1" wrap="square" lIns="91425" tIns="45700" rIns="91425" bIns="45700" anchor="ctr" anchorCtr="0">
            <a:normAutofit fontScale="90000" lnSpcReduction="10000"/>
          </a:bodyPr>
          <a:lstStyle/>
          <a:p>
            <a:pPr marL="0" marR="0" lvl="0" indent="0" algn="l" rtl="0">
              <a:spcBef>
                <a:spcPts val="0"/>
              </a:spcBef>
              <a:spcAft>
                <a:spcPts val="0"/>
              </a:spcAft>
              <a:buClr>
                <a:srgbClr val="009DE0"/>
              </a:buClr>
              <a:buSzPct val="100000"/>
              <a:buFont typeface="Arial"/>
              <a:buNone/>
            </a:pPr>
            <a:r>
              <a:rPr lang="en-GB" sz="4000" dirty="0">
                <a:solidFill>
                  <a:srgbClr val="009DE0"/>
                </a:solidFill>
                <a:latin typeface="Arial"/>
                <a:ea typeface="Arial"/>
                <a:cs typeface="Arial"/>
                <a:sym typeface="Arial"/>
              </a:rPr>
              <a:t>Over to you; are there any other </a:t>
            </a:r>
          </a:p>
          <a:p>
            <a:pPr marL="0" marR="0" lvl="0" indent="0" algn="l" rtl="0">
              <a:spcBef>
                <a:spcPts val="0"/>
              </a:spcBef>
              <a:spcAft>
                <a:spcPts val="0"/>
              </a:spcAft>
              <a:buClr>
                <a:srgbClr val="009DE0"/>
              </a:buClr>
              <a:buSzPct val="100000"/>
              <a:buFont typeface="Arial"/>
              <a:buNone/>
            </a:pPr>
            <a:r>
              <a:rPr lang="en-GB" sz="4000" dirty="0">
                <a:solidFill>
                  <a:srgbClr val="009DE0"/>
                </a:solidFill>
                <a:latin typeface="Arial"/>
                <a:ea typeface="Arial"/>
                <a:cs typeface="Arial"/>
                <a:sym typeface="Arial"/>
              </a:rPr>
              <a:t>matters to discuss or investigate?    </a:t>
            </a:r>
            <a:endParaRPr dirty="0"/>
          </a:p>
        </p:txBody>
      </p:sp>
      <p:sp>
        <p:nvSpPr>
          <p:cNvPr id="291" name="Google Shape;291;p20"/>
          <p:cNvSpPr txBox="1"/>
          <p:nvPr/>
        </p:nvSpPr>
        <p:spPr>
          <a:xfrm>
            <a:off x="81280" y="933973"/>
            <a:ext cx="8895080" cy="1634507"/>
          </a:xfrm>
          <a:prstGeom prst="rect">
            <a:avLst/>
          </a:prstGeom>
          <a:noFill/>
          <a:ln>
            <a:noFill/>
          </a:ln>
        </p:spPr>
        <p:txBody>
          <a:bodyPr spcFirstLastPara="1" wrap="square" lIns="91425" tIns="45700" rIns="91425" bIns="45700" anchor="t" anchorCtr="0">
            <a:normAutofit/>
          </a:bodyPr>
          <a:lstStyle/>
          <a:p>
            <a:pPr marL="457200" marR="0" lvl="0" indent="-457200" algn="l" rtl="0">
              <a:spcBef>
                <a:spcPts val="0"/>
              </a:spcBef>
              <a:spcAft>
                <a:spcPts val="0"/>
              </a:spcAft>
              <a:buClr>
                <a:srgbClr val="538CD5"/>
              </a:buClr>
              <a:buSzPts val="2400"/>
              <a:buFont typeface="Arial"/>
              <a:buChar char="•"/>
            </a:pPr>
            <a:r>
              <a:rPr lang="en-GB" sz="2000" dirty="0">
                <a:solidFill>
                  <a:srgbClr val="538CD5"/>
                </a:solidFill>
                <a:sym typeface="Arial"/>
              </a:rPr>
              <a:t>Would additional workshops or sessions be of value?</a:t>
            </a:r>
            <a:endParaRPr sz="2000" dirty="0"/>
          </a:p>
          <a:p>
            <a:pPr marL="457200" marR="0" lvl="0" indent="-457200" algn="l" rtl="0">
              <a:spcBef>
                <a:spcPts val="480"/>
              </a:spcBef>
              <a:spcAft>
                <a:spcPts val="0"/>
              </a:spcAft>
              <a:buClr>
                <a:srgbClr val="538CD5"/>
              </a:buClr>
              <a:buSzPts val="2400"/>
              <a:buFont typeface="Arial"/>
              <a:buChar char="•"/>
            </a:pPr>
            <a:r>
              <a:rPr lang="en-GB" sz="2000" dirty="0">
                <a:solidFill>
                  <a:srgbClr val="538CD5"/>
                </a:solidFill>
                <a:sym typeface="Arial"/>
              </a:rPr>
              <a:t>Is there anything you would like more support with? (e.g. 1:1)</a:t>
            </a:r>
            <a:endParaRPr sz="2000" dirty="0"/>
          </a:p>
          <a:p>
            <a:pPr marL="457200" marR="0" lvl="0" indent="-457200" algn="l" rtl="0">
              <a:spcBef>
                <a:spcPts val="480"/>
              </a:spcBef>
              <a:spcAft>
                <a:spcPts val="0"/>
              </a:spcAft>
              <a:buClr>
                <a:srgbClr val="538CD5"/>
              </a:buClr>
              <a:buSzPts val="2400"/>
              <a:buFont typeface="Arial"/>
              <a:buChar char="•"/>
            </a:pPr>
            <a:r>
              <a:rPr lang="en-GB" sz="2000" dirty="0">
                <a:solidFill>
                  <a:srgbClr val="538CD5"/>
                </a:solidFill>
                <a:sym typeface="Arial"/>
              </a:rPr>
              <a:t>Are there matters we can take forward to future workshops, newsletters, pupil learning and online safety systems.  </a:t>
            </a:r>
            <a:endParaRPr sz="2000" dirty="0"/>
          </a:p>
          <a:p>
            <a:pPr marL="457200" marR="0" lvl="0" indent="-304800" algn="l" rtl="0">
              <a:spcBef>
                <a:spcPts val="480"/>
              </a:spcBef>
              <a:spcAft>
                <a:spcPts val="0"/>
              </a:spcAft>
              <a:buClr>
                <a:schemeClr val="dk1"/>
              </a:buClr>
              <a:buSzPts val="2400"/>
              <a:buFont typeface="Arial"/>
              <a:buNone/>
            </a:pPr>
            <a:endParaRPr sz="2400" dirty="0">
              <a:solidFill>
                <a:srgbClr val="538CD5"/>
              </a:solidFill>
              <a:latin typeface="Arial"/>
              <a:ea typeface="Arial"/>
              <a:cs typeface="Arial"/>
              <a:sym typeface="Arial"/>
            </a:endParaRPr>
          </a:p>
        </p:txBody>
      </p:sp>
    </p:spTree>
    <p:extLst>
      <p:ext uri="{BB962C8B-B14F-4D97-AF65-F5344CB8AC3E}">
        <p14:creationId xmlns:p14="http://schemas.microsoft.com/office/powerpoint/2010/main" val="336174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1"/>
          <p:cNvSpPr txBox="1">
            <a:spLocks noGrp="1"/>
          </p:cNvSpPr>
          <p:nvPr>
            <p:ph type="title"/>
          </p:nvPr>
        </p:nvSpPr>
        <p:spPr>
          <a:xfrm>
            <a:off x="167640" y="274320"/>
            <a:ext cx="8808720" cy="340341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9DE0"/>
              </a:buClr>
              <a:buSzPct val="100000"/>
              <a:buFont typeface="Arial"/>
              <a:buNone/>
            </a:pPr>
            <a:r>
              <a:rPr lang="en-GB" sz="4000" b="1" dirty="0"/>
              <a:t>Thank you for taking part. </a:t>
            </a:r>
            <a:br>
              <a:rPr lang="en-GB" sz="4000" dirty="0"/>
            </a:br>
            <a:r>
              <a:rPr lang="en-GB" sz="2700" dirty="0"/>
              <a:t>It is vital that we work </a:t>
            </a:r>
            <a:r>
              <a:rPr lang="en-GB" sz="2700" b="1" dirty="0"/>
              <a:t>together</a:t>
            </a:r>
            <a:r>
              <a:rPr lang="en-GB" sz="2700" dirty="0"/>
              <a:t> to protect the children and meet their needs.</a:t>
            </a:r>
            <a:br>
              <a:rPr lang="en-GB" sz="2700" dirty="0"/>
            </a:br>
            <a:r>
              <a:rPr lang="en-GB" sz="2700" dirty="0"/>
              <a:t>Keep communicating with the school, not just following online safety concerns or incidents. Email Mr </a:t>
            </a:r>
            <a:r>
              <a:rPr lang="en-GB" sz="2700" dirty="0" err="1"/>
              <a:t>Gwilliams</a:t>
            </a:r>
            <a:r>
              <a:rPr lang="en-GB" sz="2700" dirty="0"/>
              <a:t> through the school office at </a:t>
            </a:r>
            <a:r>
              <a:rPr lang="en-GB" sz="2700" dirty="0" err="1">
                <a:hlinkClick r:id="rId3"/>
              </a:rPr>
              <a:t>office@</a:t>
            </a:r>
            <a:r>
              <a:rPr lang="en-GB" sz="2700" err="1">
                <a:hlinkClick r:id="rId3"/>
              </a:rPr>
              <a:t>hounslowheathschool</a:t>
            </a:r>
            <a:r>
              <a:rPr lang="en-GB" sz="2700">
                <a:hlinkClick r:id="rId3"/>
              </a:rPr>
              <a:t>.com</a:t>
            </a:r>
            <a:r>
              <a:rPr lang="en-GB" sz="2700"/>
              <a:t> with </a:t>
            </a:r>
            <a:r>
              <a:rPr lang="en-GB" sz="2700" dirty="0"/>
              <a:t>any suggestions queries or concerns.</a:t>
            </a:r>
            <a:endParaRPr sz="2700" dirty="0"/>
          </a:p>
        </p:txBody>
      </p:sp>
      <p:pic>
        <p:nvPicPr>
          <p:cNvPr id="298" name="Google Shape;298;p21" descr="A Trading Fool on a 2-legged Stool - Trading Psychology - Traders ..."/>
          <p:cNvPicPr preferRelativeResize="0">
            <a:picLocks noGrp="1"/>
          </p:cNvPicPr>
          <p:nvPr>
            <p:ph type="body" idx="1"/>
          </p:nvPr>
        </p:nvPicPr>
        <p:blipFill rotWithShape="1">
          <a:blip r:embed="rId4">
            <a:alphaModFix/>
          </a:blip>
          <a:srcRect/>
          <a:stretch/>
        </p:blipFill>
        <p:spPr>
          <a:xfrm>
            <a:off x="524222" y="3501105"/>
            <a:ext cx="3591013" cy="2859087"/>
          </a:xfrm>
          <a:prstGeom prst="rect">
            <a:avLst/>
          </a:prstGeom>
          <a:noFill/>
          <a:ln>
            <a:noFill/>
          </a:ln>
        </p:spPr>
      </p:pic>
      <p:sp>
        <p:nvSpPr>
          <p:cNvPr id="299" name="Google Shape;299;p21"/>
          <p:cNvSpPr txBox="1"/>
          <p:nvPr/>
        </p:nvSpPr>
        <p:spPr>
          <a:xfrm>
            <a:off x="1961918" y="6098582"/>
            <a:ext cx="922019" cy="52322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child</a:t>
            </a:r>
            <a:endParaRPr/>
          </a:p>
        </p:txBody>
      </p:sp>
      <p:sp>
        <p:nvSpPr>
          <p:cNvPr id="300" name="Google Shape;300;p21"/>
          <p:cNvSpPr txBox="1"/>
          <p:nvPr/>
        </p:nvSpPr>
        <p:spPr>
          <a:xfrm>
            <a:off x="2883937" y="5764866"/>
            <a:ext cx="1297940" cy="52322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lt1"/>
                </a:solidFill>
                <a:latin typeface="Calibri"/>
                <a:ea typeface="Calibri"/>
                <a:cs typeface="Calibri"/>
                <a:sym typeface="Calibri"/>
              </a:rPr>
              <a:t>parent</a:t>
            </a:r>
            <a:endParaRPr dirty="0"/>
          </a:p>
        </p:txBody>
      </p:sp>
      <p:sp>
        <p:nvSpPr>
          <p:cNvPr id="301" name="Google Shape;301;p21"/>
          <p:cNvSpPr txBox="1"/>
          <p:nvPr/>
        </p:nvSpPr>
        <p:spPr>
          <a:xfrm>
            <a:off x="396146" y="5706167"/>
            <a:ext cx="1216387" cy="52322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lt1"/>
                </a:solidFill>
                <a:latin typeface="Calibri"/>
                <a:ea typeface="Calibri"/>
                <a:cs typeface="Calibri"/>
                <a:sym typeface="Calibri"/>
              </a:rPr>
              <a:t>school</a:t>
            </a:r>
            <a:endParaRPr dirty="0"/>
          </a:p>
        </p:txBody>
      </p:sp>
      <p:pic>
        <p:nvPicPr>
          <p:cNvPr id="2" name="Picture 1">
            <a:extLst>
              <a:ext uri="{FF2B5EF4-FFF2-40B4-BE49-F238E27FC236}">
                <a16:creationId xmlns:a16="http://schemas.microsoft.com/office/drawing/2014/main" id="{DCA4C5D6-836B-41F2-B51E-8690D96D5E2A}"/>
              </a:ext>
            </a:extLst>
          </p:cNvPr>
          <p:cNvPicPr>
            <a:picLocks noChangeAspect="1"/>
          </p:cNvPicPr>
          <p:nvPr/>
        </p:nvPicPr>
        <p:blipFill>
          <a:blip r:embed="rId5"/>
          <a:stretch>
            <a:fillRect/>
          </a:stretch>
        </p:blipFill>
        <p:spPr>
          <a:xfrm>
            <a:off x="4012355" y="4011449"/>
            <a:ext cx="3015414" cy="2276637"/>
          </a:xfrm>
          <a:prstGeom prst="rect">
            <a:avLst/>
          </a:prstGeom>
        </p:spPr>
      </p:pic>
      <p:pic>
        <p:nvPicPr>
          <p:cNvPr id="297" name="Google Shape;297;p21" descr="https://lh5.googleusercontent.com/qNJWbfT6RndNUsOnu6uuRQncRUC9g4d-kIlp19ZIlNiNJFPpmrmHjVABNFbUjALxoB6mPiXnUU7pRDUKrOa8ygTvqj9tNs6Csl-E8N3A_-6sBtfQ7KdGQ6p6NLpH6JU2vB3xjtN49_aE64hH6XuviA"/>
          <p:cNvPicPr preferRelativeResize="0"/>
          <p:nvPr/>
        </p:nvPicPr>
        <p:blipFill rotWithShape="1">
          <a:blip r:embed="rId6">
            <a:alphaModFix/>
          </a:blip>
          <a:srcRect l="12592" t="14772" b="10948"/>
          <a:stretch/>
        </p:blipFill>
        <p:spPr>
          <a:xfrm>
            <a:off x="6974550" y="3939343"/>
            <a:ext cx="2118113" cy="23433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3" descr="logo-b.png"/>
          <p:cNvPicPr preferRelativeResize="0"/>
          <p:nvPr/>
        </p:nvPicPr>
        <p:blipFill rotWithShape="1">
          <a:blip r:embed="rId3">
            <a:alphaModFix/>
          </a:blip>
          <a:srcRect/>
          <a:stretch/>
        </p:blipFill>
        <p:spPr>
          <a:xfrm>
            <a:off x="7995239" y="271315"/>
            <a:ext cx="902963" cy="403536"/>
          </a:xfrm>
          <a:prstGeom prst="rect">
            <a:avLst/>
          </a:prstGeom>
          <a:noFill/>
          <a:ln>
            <a:noFill/>
          </a:ln>
        </p:spPr>
      </p:pic>
      <p:pic>
        <p:nvPicPr>
          <p:cNvPr id="115" name="Google Shape;115;p3"/>
          <p:cNvPicPr preferRelativeResize="0"/>
          <p:nvPr/>
        </p:nvPicPr>
        <p:blipFill rotWithShape="1">
          <a:blip r:embed="rId4">
            <a:alphaModFix/>
          </a:blip>
          <a:srcRect l="30822" t="6884" r="32660" b="4981"/>
          <a:stretch/>
        </p:blipFill>
        <p:spPr>
          <a:xfrm>
            <a:off x="0" y="1285449"/>
            <a:ext cx="1474238" cy="5337110"/>
          </a:xfrm>
          <a:prstGeom prst="rect">
            <a:avLst/>
          </a:prstGeom>
          <a:noFill/>
          <a:ln>
            <a:noFill/>
          </a:ln>
        </p:spPr>
      </p:pic>
      <p:sp>
        <p:nvSpPr>
          <p:cNvPr id="116" name="Google Shape;116;p3"/>
          <p:cNvSpPr txBox="1"/>
          <p:nvPr/>
        </p:nvSpPr>
        <p:spPr>
          <a:xfrm>
            <a:off x="1351565" y="1570590"/>
            <a:ext cx="7867080"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dirty="0">
                <a:solidFill>
                  <a:srgbClr val="009DE0"/>
                </a:solidFill>
                <a:latin typeface="Arial"/>
                <a:ea typeface="Arial"/>
                <a:cs typeface="Arial"/>
                <a:sym typeface="Arial"/>
              </a:rPr>
              <a:t>What are the benefits of the internet?</a:t>
            </a:r>
            <a:endParaRPr dirty="0"/>
          </a:p>
          <a:p>
            <a:pPr marL="0" marR="0" lvl="0" indent="0" algn="l" rtl="0">
              <a:spcBef>
                <a:spcPts val="0"/>
              </a:spcBef>
              <a:spcAft>
                <a:spcPts val="0"/>
              </a:spcAft>
              <a:buNone/>
            </a:pPr>
            <a:r>
              <a:rPr lang="en-GB" sz="3600" dirty="0">
                <a:solidFill>
                  <a:srgbClr val="009DE0"/>
                </a:solidFill>
                <a:latin typeface="Arial"/>
                <a:ea typeface="Arial"/>
                <a:cs typeface="Arial"/>
                <a:sym typeface="Arial"/>
              </a:rPr>
              <a:t>Why do we need to think about online safety?</a:t>
            </a:r>
            <a:endParaRPr dirty="0"/>
          </a:p>
          <a:p>
            <a:pPr marL="0" marR="0" lvl="0" indent="0" algn="l" rtl="0">
              <a:spcBef>
                <a:spcPts val="0"/>
              </a:spcBef>
              <a:spcAft>
                <a:spcPts val="0"/>
              </a:spcAft>
              <a:buNone/>
            </a:pPr>
            <a:r>
              <a:rPr lang="en-GB" sz="3600" dirty="0">
                <a:solidFill>
                  <a:srgbClr val="009DE0"/>
                </a:solidFill>
                <a:latin typeface="Arial"/>
                <a:ea typeface="Arial"/>
                <a:cs typeface="Arial"/>
                <a:sym typeface="Arial"/>
              </a:rPr>
              <a:t>Are digital devices set up to protect?</a:t>
            </a:r>
            <a:endParaRPr dirty="0"/>
          </a:p>
          <a:p>
            <a:pPr marL="0" marR="0" lvl="0" indent="0" algn="l" rtl="0">
              <a:spcBef>
                <a:spcPts val="0"/>
              </a:spcBef>
              <a:spcAft>
                <a:spcPts val="0"/>
              </a:spcAft>
              <a:buNone/>
            </a:pPr>
            <a:r>
              <a:rPr lang="en-GB" sz="3600" dirty="0">
                <a:solidFill>
                  <a:srgbClr val="009DE0"/>
                </a:solidFill>
                <a:latin typeface="Arial"/>
                <a:ea typeface="Arial"/>
                <a:cs typeface="Arial"/>
                <a:sym typeface="Arial"/>
              </a:rPr>
              <a:t>How does online activity identify us, and who we are?</a:t>
            </a:r>
            <a:endParaRPr dirty="0"/>
          </a:p>
          <a:p>
            <a:pPr marL="0" marR="0" lvl="0" indent="0" algn="l" rtl="0">
              <a:spcBef>
                <a:spcPts val="0"/>
              </a:spcBef>
              <a:spcAft>
                <a:spcPts val="0"/>
              </a:spcAft>
              <a:buNone/>
            </a:pPr>
            <a:r>
              <a:rPr lang="en-GB" sz="3600" dirty="0">
                <a:solidFill>
                  <a:srgbClr val="009DE0"/>
                </a:solidFill>
                <a:latin typeface="Arial"/>
                <a:ea typeface="Arial"/>
                <a:cs typeface="Arial"/>
                <a:sym typeface="Arial"/>
              </a:rPr>
              <a:t>Who is the person most likely to keep a child safe?</a:t>
            </a:r>
            <a:endParaRPr dirty="0"/>
          </a:p>
          <a:p>
            <a:pPr marL="0" marR="0" lvl="0" indent="0" algn="l" rtl="0">
              <a:spcBef>
                <a:spcPts val="0"/>
              </a:spcBef>
              <a:spcAft>
                <a:spcPts val="0"/>
              </a:spcAft>
              <a:buNone/>
            </a:pPr>
            <a:r>
              <a:rPr lang="en-GB" sz="3600" dirty="0">
                <a:solidFill>
                  <a:srgbClr val="009DE0"/>
                </a:solidFill>
                <a:latin typeface="Arial"/>
                <a:ea typeface="Arial"/>
                <a:cs typeface="Arial"/>
                <a:sym typeface="Arial"/>
              </a:rPr>
              <a:t>What are the hazards and risks? </a:t>
            </a:r>
            <a:endParaRPr dirty="0"/>
          </a:p>
        </p:txBody>
      </p:sp>
      <p:sp>
        <p:nvSpPr>
          <p:cNvPr id="117" name="Google Shape;117;p3"/>
          <p:cNvSpPr txBox="1"/>
          <p:nvPr/>
        </p:nvSpPr>
        <p:spPr>
          <a:xfrm>
            <a:off x="245798" y="53955"/>
            <a:ext cx="786708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a:solidFill>
                  <a:srgbClr val="009DE0"/>
                </a:solidFill>
                <a:latin typeface="Arial"/>
                <a:ea typeface="Arial"/>
                <a:cs typeface="Arial"/>
                <a:sym typeface="Arial"/>
              </a:rPr>
              <a:t>The opportunities and challenges to consider from </a:t>
            </a:r>
            <a:r>
              <a:rPr lang="en-GB" sz="3600" b="1" dirty="0">
                <a:solidFill>
                  <a:srgbClr val="009DE0"/>
                </a:solidFill>
              </a:rPr>
              <a:t>o</a:t>
            </a:r>
            <a:r>
              <a:rPr lang="en-GB" sz="3600" b="1" dirty="0">
                <a:solidFill>
                  <a:srgbClr val="009DE0"/>
                </a:solidFill>
                <a:latin typeface="Arial"/>
                <a:ea typeface="Arial"/>
                <a:cs typeface="Arial"/>
                <a:sym typeface="Arial"/>
              </a:rPr>
              <a:t>nline activity: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descr="logo-b.png"/>
          <p:cNvPicPr preferRelativeResize="0"/>
          <p:nvPr/>
        </p:nvPicPr>
        <p:blipFill rotWithShape="1">
          <a:blip r:embed="rId3">
            <a:alphaModFix/>
          </a:blip>
          <a:srcRect/>
          <a:stretch/>
        </p:blipFill>
        <p:spPr>
          <a:xfrm>
            <a:off x="7995239" y="271315"/>
            <a:ext cx="902963" cy="403536"/>
          </a:xfrm>
          <a:prstGeom prst="rect">
            <a:avLst/>
          </a:prstGeom>
          <a:noFill/>
          <a:ln>
            <a:noFill/>
          </a:ln>
        </p:spPr>
      </p:pic>
      <p:sp>
        <p:nvSpPr>
          <p:cNvPr id="123" name="Google Shape;123;p4"/>
          <p:cNvSpPr txBox="1"/>
          <p:nvPr/>
        </p:nvSpPr>
        <p:spPr>
          <a:xfrm>
            <a:off x="114299" y="674851"/>
            <a:ext cx="8905875" cy="729430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A</a:t>
            </a:r>
            <a:r>
              <a:rPr lang="en-GB" sz="3600" dirty="0">
                <a:solidFill>
                  <a:srgbClr val="009DE0"/>
                </a:solidFill>
                <a:latin typeface="Arial"/>
                <a:ea typeface="Arial"/>
                <a:cs typeface="Arial"/>
                <a:sym typeface="Arial"/>
              </a:rPr>
              <a:t>busive messages and cyberbullying</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O</a:t>
            </a:r>
            <a:r>
              <a:rPr lang="en-GB" sz="3600" dirty="0">
                <a:solidFill>
                  <a:srgbClr val="009DE0"/>
                </a:solidFill>
                <a:latin typeface="Arial"/>
                <a:ea typeface="Arial"/>
                <a:cs typeface="Arial"/>
                <a:sym typeface="Arial"/>
              </a:rPr>
              <a:t>nline hate and discrimination</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R</a:t>
            </a:r>
            <a:r>
              <a:rPr lang="en-GB" sz="3600" dirty="0">
                <a:solidFill>
                  <a:srgbClr val="009DE0"/>
                </a:solidFill>
                <a:latin typeface="Arial"/>
                <a:ea typeface="Arial"/>
                <a:cs typeface="Arial"/>
                <a:sym typeface="Arial"/>
              </a:rPr>
              <a:t>adicalisation and county lines</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F</a:t>
            </a:r>
            <a:r>
              <a:rPr lang="en-GB" sz="3600" dirty="0">
                <a:solidFill>
                  <a:srgbClr val="009DE0"/>
                </a:solidFill>
                <a:latin typeface="Arial"/>
                <a:ea typeface="Arial"/>
                <a:cs typeface="Arial"/>
                <a:sym typeface="Arial"/>
              </a:rPr>
              <a:t>ake news and misinformation</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I</a:t>
            </a:r>
            <a:r>
              <a:rPr lang="en-GB" sz="3600" dirty="0">
                <a:solidFill>
                  <a:srgbClr val="009DE0"/>
                </a:solidFill>
                <a:latin typeface="Arial"/>
                <a:ea typeface="Arial"/>
                <a:cs typeface="Arial"/>
                <a:sym typeface="Arial"/>
              </a:rPr>
              <a:t>nappropriate content </a:t>
            </a:r>
            <a:r>
              <a:rPr lang="en-GB" sz="2800" dirty="0">
                <a:solidFill>
                  <a:srgbClr val="009DE0"/>
                </a:solidFill>
                <a:latin typeface="Arial"/>
                <a:ea typeface="Arial"/>
                <a:cs typeface="Arial"/>
                <a:sym typeface="Arial"/>
              </a:rPr>
              <a:t>(not age appropriate) </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G</a:t>
            </a:r>
            <a:r>
              <a:rPr lang="en-GB" sz="3600" dirty="0">
                <a:solidFill>
                  <a:srgbClr val="009DE0"/>
                </a:solidFill>
                <a:latin typeface="Arial"/>
                <a:ea typeface="Arial"/>
                <a:cs typeface="Arial"/>
                <a:sym typeface="Arial"/>
              </a:rPr>
              <a:t>rooming and sexual exploitation</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D</a:t>
            </a:r>
            <a:r>
              <a:rPr lang="en-GB" sz="3600" dirty="0">
                <a:solidFill>
                  <a:srgbClr val="009DE0"/>
                </a:solidFill>
                <a:latin typeface="Arial"/>
                <a:ea typeface="Arial"/>
                <a:cs typeface="Arial"/>
                <a:sym typeface="Arial"/>
              </a:rPr>
              <a:t>amaged online reputation from the children’s own online activity and posts</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P</a:t>
            </a:r>
            <a:r>
              <a:rPr lang="en-GB" sz="3600" dirty="0">
                <a:solidFill>
                  <a:srgbClr val="009DE0"/>
                </a:solidFill>
                <a:latin typeface="Arial"/>
                <a:ea typeface="Arial"/>
                <a:cs typeface="Arial"/>
                <a:sym typeface="Arial"/>
              </a:rPr>
              <a:t>rivacy and identity theft (phishing)</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E</a:t>
            </a:r>
            <a:r>
              <a:rPr lang="en-GB" sz="3600" dirty="0">
                <a:solidFill>
                  <a:srgbClr val="009DE0"/>
                </a:solidFill>
                <a:latin typeface="Arial"/>
                <a:ea typeface="Arial"/>
                <a:cs typeface="Arial"/>
                <a:sym typeface="Arial"/>
              </a:rPr>
              <a:t>motional welfare and self harm</a:t>
            </a:r>
            <a:endParaRPr dirty="0"/>
          </a:p>
          <a:p>
            <a:pPr marL="571500" marR="0" lvl="0" indent="-571500" algn="l" rtl="0">
              <a:spcBef>
                <a:spcPts val="0"/>
              </a:spcBef>
              <a:spcAft>
                <a:spcPts val="0"/>
              </a:spcAft>
              <a:buClr>
                <a:srgbClr val="009DE0"/>
              </a:buClr>
              <a:buSzPts val="3600"/>
              <a:buFont typeface="Arial"/>
              <a:buChar char="•"/>
            </a:pPr>
            <a:r>
              <a:rPr lang="en-GB" sz="3600" dirty="0">
                <a:solidFill>
                  <a:srgbClr val="009DE0"/>
                </a:solidFill>
              </a:rPr>
              <a:t>S</a:t>
            </a:r>
            <a:r>
              <a:rPr lang="en-GB" sz="3600" dirty="0">
                <a:solidFill>
                  <a:srgbClr val="009DE0"/>
                </a:solidFill>
                <a:latin typeface="Arial"/>
                <a:ea typeface="Arial"/>
                <a:cs typeface="Arial"/>
                <a:sym typeface="Arial"/>
              </a:rPr>
              <a:t>creen time (e.g. from gaming) </a:t>
            </a:r>
            <a:endParaRPr dirty="0"/>
          </a:p>
          <a:p>
            <a:pPr marL="571500" marR="0" lvl="0" indent="-342900" algn="l" rtl="0">
              <a:spcBef>
                <a:spcPts val="0"/>
              </a:spcBef>
              <a:spcAft>
                <a:spcPts val="0"/>
              </a:spcAft>
              <a:buClr>
                <a:schemeClr val="dk1"/>
              </a:buClr>
              <a:buSzPts val="3600"/>
              <a:buFont typeface="Arial"/>
              <a:buNone/>
            </a:pPr>
            <a:endParaRPr sz="3600" dirty="0">
              <a:solidFill>
                <a:srgbClr val="009DE0"/>
              </a:solidFill>
              <a:latin typeface="Arial"/>
              <a:ea typeface="Arial"/>
              <a:cs typeface="Arial"/>
              <a:sym typeface="Arial"/>
            </a:endParaRPr>
          </a:p>
          <a:p>
            <a:pPr marL="0" marR="0" lvl="0" indent="0" algn="l" rtl="0">
              <a:spcBef>
                <a:spcPts val="0"/>
              </a:spcBef>
              <a:spcAft>
                <a:spcPts val="0"/>
              </a:spcAft>
              <a:buNone/>
            </a:pPr>
            <a:endParaRPr sz="3600" dirty="0">
              <a:solidFill>
                <a:srgbClr val="009DE0"/>
              </a:solidFill>
              <a:latin typeface="Arial"/>
              <a:ea typeface="Arial"/>
              <a:cs typeface="Arial"/>
              <a:sym typeface="Arial"/>
            </a:endParaRPr>
          </a:p>
        </p:txBody>
      </p:sp>
      <p:sp>
        <p:nvSpPr>
          <p:cNvPr id="124" name="Google Shape;124;p4"/>
          <p:cNvSpPr txBox="1"/>
          <p:nvPr/>
        </p:nvSpPr>
        <p:spPr>
          <a:xfrm>
            <a:off x="409860" y="153224"/>
            <a:ext cx="78670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a:solidFill>
                  <a:srgbClr val="009DE0"/>
                </a:solidFill>
                <a:latin typeface="Arial"/>
                <a:ea typeface="Arial"/>
                <a:cs typeface="Arial"/>
                <a:sym typeface="Arial"/>
              </a:rPr>
              <a:t>What are the online </a:t>
            </a:r>
            <a:r>
              <a:rPr lang="en-GB" sz="3600" b="1" dirty="0">
                <a:solidFill>
                  <a:srgbClr val="009DE0"/>
                </a:solidFill>
              </a:rPr>
              <a:t>s</a:t>
            </a:r>
            <a:r>
              <a:rPr lang="en-GB" sz="3600" b="1" dirty="0">
                <a:solidFill>
                  <a:srgbClr val="009DE0"/>
                </a:solidFill>
                <a:latin typeface="Arial"/>
                <a:ea typeface="Arial"/>
                <a:cs typeface="Arial"/>
                <a:sym typeface="Arial"/>
              </a:rPr>
              <a:t>afety </a:t>
            </a:r>
            <a:r>
              <a:rPr lang="en-GB" sz="3600" b="1" dirty="0">
                <a:solidFill>
                  <a:srgbClr val="009DE0"/>
                </a:solidFill>
              </a:rPr>
              <a:t>r</a:t>
            </a:r>
            <a:r>
              <a:rPr lang="en-GB" sz="3600" b="1" dirty="0">
                <a:solidFill>
                  <a:srgbClr val="009DE0"/>
                </a:solidFill>
                <a:latin typeface="Arial"/>
                <a:ea typeface="Arial"/>
                <a:cs typeface="Arial"/>
                <a:sym typeface="Arial"/>
              </a:rPr>
              <a:t>isks?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p:nvPr/>
        </p:nvSpPr>
        <p:spPr>
          <a:xfrm>
            <a:off x="41524" y="4792340"/>
            <a:ext cx="9326411" cy="1944323"/>
          </a:xfrm>
          <a:prstGeom prst="parallelogram">
            <a:avLst>
              <a:gd name="adj" fmla="val 25000"/>
            </a:avLst>
          </a:prstGeom>
          <a:solidFill>
            <a:srgbClr val="009D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5"/>
          <p:cNvPicPr preferRelativeResize="0"/>
          <p:nvPr/>
        </p:nvPicPr>
        <p:blipFill rotWithShape="1">
          <a:blip r:embed="rId3">
            <a:alphaModFix/>
          </a:blip>
          <a:srcRect/>
          <a:stretch/>
        </p:blipFill>
        <p:spPr>
          <a:xfrm>
            <a:off x="8068108" y="6411611"/>
            <a:ext cx="886415" cy="169785"/>
          </a:xfrm>
          <a:prstGeom prst="rect">
            <a:avLst/>
          </a:prstGeom>
          <a:noFill/>
          <a:ln>
            <a:noFill/>
          </a:ln>
        </p:spPr>
      </p:pic>
      <p:pic>
        <p:nvPicPr>
          <p:cNvPr id="132" name="Google Shape;132;p5" descr="logo-b.png"/>
          <p:cNvPicPr preferRelativeResize="0"/>
          <p:nvPr/>
        </p:nvPicPr>
        <p:blipFill rotWithShape="1">
          <a:blip r:embed="rId4">
            <a:alphaModFix/>
          </a:blip>
          <a:srcRect/>
          <a:stretch/>
        </p:blipFill>
        <p:spPr>
          <a:xfrm>
            <a:off x="7995239" y="271315"/>
            <a:ext cx="902963" cy="403536"/>
          </a:xfrm>
          <a:prstGeom prst="rect">
            <a:avLst/>
          </a:prstGeom>
          <a:noFill/>
          <a:ln>
            <a:noFill/>
          </a:ln>
        </p:spPr>
      </p:pic>
      <p:pic>
        <p:nvPicPr>
          <p:cNvPr id="133" name="Google Shape;133;p5"/>
          <p:cNvPicPr preferRelativeResize="0"/>
          <p:nvPr/>
        </p:nvPicPr>
        <p:blipFill rotWithShape="1">
          <a:blip r:embed="rId5">
            <a:alphaModFix/>
          </a:blip>
          <a:srcRect/>
          <a:stretch/>
        </p:blipFill>
        <p:spPr>
          <a:xfrm>
            <a:off x="-3334" y="981876"/>
            <a:ext cx="4586651" cy="3442677"/>
          </a:xfrm>
          <a:prstGeom prst="rect">
            <a:avLst/>
          </a:prstGeom>
          <a:noFill/>
          <a:ln>
            <a:noFill/>
          </a:ln>
        </p:spPr>
      </p:pic>
      <p:sp>
        <p:nvSpPr>
          <p:cNvPr id="134" name="Google Shape;134;p5"/>
          <p:cNvSpPr txBox="1"/>
          <p:nvPr/>
        </p:nvSpPr>
        <p:spPr>
          <a:xfrm>
            <a:off x="41524" y="6180778"/>
            <a:ext cx="910247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Arial"/>
                <a:ea typeface="Arial"/>
                <a:cs typeface="Arial"/>
                <a:sym typeface="Arial"/>
              </a:rPr>
              <a:t>Can people gain data without conscious sharing of information?</a:t>
            </a:r>
            <a:endParaRPr/>
          </a:p>
        </p:txBody>
      </p:sp>
      <p:sp>
        <p:nvSpPr>
          <p:cNvPr id="135" name="Google Shape;135;p5"/>
          <p:cNvSpPr txBox="1"/>
          <p:nvPr/>
        </p:nvSpPr>
        <p:spPr>
          <a:xfrm>
            <a:off x="695021" y="4888816"/>
            <a:ext cx="77765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Arial"/>
                <a:ea typeface="Arial"/>
                <a:cs typeface="Arial"/>
                <a:sym typeface="Arial"/>
              </a:rPr>
              <a:t>What type of information may children include online?</a:t>
            </a:r>
            <a:endParaRPr/>
          </a:p>
        </p:txBody>
      </p:sp>
      <p:sp>
        <p:nvSpPr>
          <p:cNvPr id="136" name="Google Shape;136;p5"/>
          <p:cNvSpPr txBox="1"/>
          <p:nvPr/>
        </p:nvSpPr>
        <p:spPr>
          <a:xfrm>
            <a:off x="-114055" y="309703"/>
            <a:ext cx="818807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rgbClr val="009DE0"/>
                </a:solidFill>
                <a:latin typeface="Arial"/>
                <a:ea typeface="Arial"/>
                <a:cs typeface="Arial"/>
                <a:sym typeface="Arial"/>
              </a:rPr>
              <a:t>Questions to consider regarding personal Information:</a:t>
            </a:r>
            <a:endParaRPr dirty="0"/>
          </a:p>
        </p:txBody>
      </p:sp>
      <p:sp>
        <p:nvSpPr>
          <p:cNvPr id="137" name="Google Shape;137;p5"/>
          <p:cNvSpPr txBox="1"/>
          <p:nvPr/>
        </p:nvSpPr>
        <p:spPr>
          <a:xfrm>
            <a:off x="332198" y="5526453"/>
            <a:ext cx="811452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Arial"/>
                <a:ea typeface="Arial"/>
                <a:cs typeface="Arial"/>
                <a:sym typeface="Arial"/>
              </a:rPr>
              <a:t>What information can we find out from these images?</a:t>
            </a:r>
            <a:endParaRPr/>
          </a:p>
        </p:txBody>
      </p:sp>
      <p:pic>
        <p:nvPicPr>
          <p:cNvPr id="138" name="Google Shape;138;p5"/>
          <p:cNvPicPr preferRelativeResize="0"/>
          <p:nvPr/>
        </p:nvPicPr>
        <p:blipFill rotWithShape="1">
          <a:blip r:embed="rId6">
            <a:alphaModFix/>
          </a:blip>
          <a:srcRect/>
          <a:stretch/>
        </p:blipFill>
        <p:spPr>
          <a:xfrm>
            <a:off x="3979983" y="981876"/>
            <a:ext cx="5164017" cy="34426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101602" y="-2516"/>
            <a:ext cx="8229600" cy="93215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DE0"/>
              </a:buClr>
              <a:buSzPts val="3600"/>
              <a:buFont typeface="Arial"/>
              <a:buNone/>
            </a:pPr>
            <a:r>
              <a:rPr lang="en-GB" sz="3600" dirty="0"/>
              <a:t>What are Online Safety measures       at Hounslow Heath School?</a:t>
            </a:r>
            <a:endParaRPr dirty="0"/>
          </a:p>
        </p:txBody>
      </p:sp>
      <p:pic>
        <p:nvPicPr>
          <p:cNvPr id="144" name="Google Shape;144;p6"/>
          <p:cNvPicPr preferRelativeResize="0">
            <a:picLocks noGrp="1"/>
          </p:cNvPicPr>
          <p:nvPr>
            <p:ph type="body" idx="1"/>
          </p:nvPr>
        </p:nvPicPr>
        <p:blipFill rotWithShape="1">
          <a:blip r:embed="rId3">
            <a:alphaModFix/>
          </a:blip>
          <a:srcRect b="4649"/>
          <a:stretch/>
        </p:blipFill>
        <p:spPr>
          <a:xfrm>
            <a:off x="5477523" y="1675904"/>
            <a:ext cx="3835152" cy="5237913"/>
          </a:xfrm>
          <a:prstGeom prst="rect">
            <a:avLst/>
          </a:prstGeom>
          <a:noFill/>
          <a:ln>
            <a:noFill/>
          </a:ln>
        </p:spPr>
      </p:pic>
      <p:sp>
        <p:nvSpPr>
          <p:cNvPr id="145" name="Google Shape;145;p6"/>
          <p:cNvSpPr txBox="1"/>
          <p:nvPr/>
        </p:nvSpPr>
        <p:spPr>
          <a:xfrm>
            <a:off x="-91440" y="929639"/>
            <a:ext cx="7817187" cy="5632271"/>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538CD5"/>
              </a:buClr>
              <a:buSzPts val="3000"/>
              <a:buFont typeface="Arial"/>
              <a:buChar char="•"/>
            </a:pPr>
            <a:r>
              <a:rPr lang="en-GB" sz="3000" dirty="0">
                <a:solidFill>
                  <a:srgbClr val="538CD5"/>
                </a:solidFill>
                <a:latin typeface="Calibri"/>
                <a:ea typeface="Calibri"/>
                <a:cs typeface="Calibri"/>
                <a:sym typeface="Calibri"/>
              </a:rPr>
              <a:t>Online Safety Policy </a:t>
            </a:r>
            <a:r>
              <a:rPr lang="en-GB" sz="2400" dirty="0">
                <a:solidFill>
                  <a:srgbClr val="538CD5"/>
                </a:solidFill>
                <a:latin typeface="Calibri"/>
                <a:ea typeface="Calibri"/>
                <a:cs typeface="Calibri"/>
                <a:sym typeface="Calibri"/>
              </a:rPr>
              <a:t>(available soon on website)</a:t>
            </a:r>
            <a:endParaRPr sz="3000" dirty="0">
              <a:solidFill>
                <a:srgbClr val="538CD5"/>
              </a:solidFill>
              <a:latin typeface="Calibri"/>
              <a:ea typeface="Calibri"/>
              <a:cs typeface="Calibri"/>
              <a:sym typeface="Calibri"/>
            </a:endParaRPr>
          </a:p>
          <a:p>
            <a:pPr marL="571500" marR="0" lvl="0" indent="-571500" algn="l" rtl="0">
              <a:spcBef>
                <a:spcPts val="0"/>
              </a:spcBef>
              <a:spcAft>
                <a:spcPts val="0"/>
              </a:spcAft>
              <a:buClr>
                <a:srgbClr val="538CD5"/>
              </a:buClr>
              <a:buSzPts val="3000"/>
              <a:buFont typeface="Arial"/>
              <a:buChar char="•"/>
            </a:pPr>
            <a:r>
              <a:rPr lang="en-GB" sz="3000" dirty="0" err="1">
                <a:solidFill>
                  <a:srgbClr val="538CD5"/>
                </a:solidFill>
                <a:latin typeface="Calibri"/>
                <a:ea typeface="Calibri"/>
                <a:cs typeface="Calibri"/>
                <a:sym typeface="Calibri"/>
              </a:rPr>
              <a:t>LGfL</a:t>
            </a:r>
            <a:r>
              <a:rPr lang="en-GB" sz="3000" dirty="0">
                <a:solidFill>
                  <a:srgbClr val="538CD5"/>
                </a:solidFill>
                <a:latin typeface="Calibri"/>
                <a:ea typeface="Calibri"/>
                <a:cs typeface="Calibri"/>
                <a:sym typeface="Calibri"/>
              </a:rPr>
              <a:t> firewall and monitoring </a:t>
            </a:r>
            <a:endParaRPr dirty="0"/>
          </a:p>
          <a:p>
            <a:pPr marL="571500" marR="0" lvl="0" indent="-571500" algn="l" rtl="0">
              <a:spcBef>
                <a:spcPts val="0"/>
              </a:spcBef>
              <a:spcAft>
                <a:spcPts val="0"/>
              </a:spcAft>
              <a:buClr>
                <a:srgbClr val="538CD5"/>
              </a:buClr>
              <a:buSzPts val="3000"/>
              <a:buFont typeface="Arial"/>
              <a:buChar char="•"/>
            </a:pPr>
            <a:r>
              <a:rPr lang="en-GB" sz="3000" dirty="0">
                <a:solidFill>
                  <a:srgbClr val="538CD5"/>
                </a:solidFill>
                <a:latin typeface="Calibri"/>
                <a:ea typeface="Calibri"/>
                <a:cs typeface="Calibri"/>
                <a:sym typeface="Calibri"/>
              </a:rPr>
              <a:t>Rules, AUPs and guidelines                              reviewed annually </a:t>
            </a:r>
            <a:r>
              <a:rPr lang="en-GB" sz="2800" dirty="0">
                <a:solidFill>
                  <a:srgbClr val="538CD5"/>
                </a:solidFill>
                <a:latin typeface="Calibri"/>
                <a:ea typeface="Calibri"/>
                <a:cs typeface="Calibri"/>
                <a:sym typeface="Calibri"/>
              </a:rPr>
              <a:t>(pupils/staff)</a:t>
            </a:r>
            <a:endParaRPr dirty="0"/>
          </a:p>
          <a:p>
            <a:pPr marL="571500" marR="0" lvl="0" indent="-571500" algn="l" rtl="0">
              <a:spcBef>
                <a:spcPts val="0"/>
              </a:spcBef>
              <a:spcAft>
                <a:spcPts val="0"/>
              </a:spcAft>
              <a:buClr>
                <a:srgbClr val="538CD5"/>
              </a:buClr>
              <a:buSzPts val="3000"/>
              <a:buFont typeface="Arial"/>
              <a:buChar char="•"/>
            </a:pPr>
            <a:r>
              <a:rPr lang="en-GB" sz="3000" dirty="0">
                <a:solidFill>
                  <a:srgbClr val="538CD5"/>
                </a:solidFill>
                <a:latin typeface="Calibri"/>
                <a:ea typeface="Calibri"/>
                <a:cs typeface="Calibri"/>
                <a:sym typeface="Calibri"/>
              </a:rPr>
              <a:t>guidance by staff (included on                      p.13 of the KS2 Primary Planner)</a:t>
            </a:r>
            <a:endParaRPr dirty="0"/>
          </a:p>
          <a:p>
            <a:pPr marL="571500" marR="0" lvl="0" indent="-571500" algn="l" rtl="0">
              <a:spcBef>
                <a:spcPts val="0"/>
              </a:spcBef>
              <a:spcAft>
                <a:spcPts val="0"/>
              </a:spcAft>
              <a:buClr>
                <a:srgbClr val="538CD5"/>
              </a:buClr>
              <a:buSzPts val="3000"/>
              <a:buFont typeface="Arial"/>
              <a:buChar char="•"/>
            </a:pPr>
            <a:r>
              <a:rPr lang="en-GB" sz="3000" dirty="0">
                <a:solidFill>
                  <a:srgbClr val="538CD5"/>
                </a:solidFill>
                <a:latin typeface="Calibri"/>
                <a:ea typeface="Calibri"/>
                <a:cs typeface="Calibri"/>
                <a:sym typeface="Calibri"/>
              </a:rPr>
              <a:t>online safety teaching in class                        throughout the year </a:t>
            </a:r>
            <a:endParaRPr dirty="0"/>
          </a:p>
          <a:p>
            <a:pPr marL="571500" marR="0" lvl="0" indent="-571500" algn="l" rtl="0">
              <a:spcBef>
                <a:spcPts val="0"/>
              </a:spcBef>
              <a:spcAft>
                <a:spcPts val="0"/>
              </a:spcAft>
              <a:buClr>
                <a:srgbClr val="538CD5"/>
              </a:buClr>
              <a:buSzPts val="3000"/>
              <a:buFont typeface="Arial"/>
              <a:buChar char="•"/>
            </a:pPr>
            <a:r>
              <a:rPr lang="en-GB" sz="3000" dirty="0">
                <a:solidFill>
                  <a:srgbClr val="538CD5"/>
                </a:solidFill>
                <a:latin typeface="Calibri"/>
                <a:ea typeface="Calibri"/>
                <a:cs typeface="Calibri"/>
                <a:sym typeface="Calibri"/>
              </a:rPr>
              <a:t>Digital Ambassadors working                         with classes and leads</a:t>
            </a:r>
            <a:endParaRPr dirty="0"/>
          </a:p>
          <a:p>
            <a:pPr marL="571500" marR="0" lvl="0" indent="-571500" algn="l" rtl="0">
              <a:spcBef>
                <a:spcPts val="0"/>
              </a:spcBef>
              <a:spcAft>
                <a:spcPts val="0"/>
              </a:spcAft>
              <a:buClr>
                <a:srgbClr val="538CD5"/>
              </a:buClr>
              <a:buSzPts val="3000"/>
              <a:buFont typeface="Arial"/>
              <a:buChar char="•"/>
            </a:pPr>
            <a:r>
              <a:rPr lang="en-GB" sz="3000" dirty="0">
                <a:solidFill>
                  <a:srgbClr val="538CD5"/>
                </a:solidFill>
                <a:latin typeface="Calibri"/>
                <a:ea typeface="Calibri"/>
                <a:cs typeface="Calibri"/>
                <a:sym typeface="Calibri"/>
              </a:rPr>
              <a:t>SLT with children and families</a:t>
            </a:r>
            <a:endParaRPr dirty="0"/>
          </a:p>
          <a:p>
            <a:pPr marL="571500" marR="0" lvl="0" indent="-571500" algn="l" rtl="0">
              <a:spcBef>
                <a:spcPts val="0"/>
              </a:spcBef>
              <a:spcAft>
                <a:spcPts val="0"/>
              </a:spcAft>
              <a:buClr>
                <a:srgbClr val="538CD5"/>
              </a:buClr>
              <a:buSzPts val="3000"/>
              <a:buFont typeface="Arial"/>
              <a:buChar char="•"/>
            </a:pPr>
            <a:r>
              <a:rPr lang="en-GB" sz="3000" dirty="0">
                <a:solidFill>
                  <a:srgbClr val="538CD5"/>
                </a:solidFill>
                <a:latin typeface="Calibri"/>
                <a:ea typeface="Calibri"/>
                <a:cs typeface="Calibri"/>
                <a:sym typeface="Calibri"/>
              </a:rPr>
              <a:t>Online Safety Newsletters    </a:t>
            </a:r>
            <a:endParaRPr dirty="0"/>
          </a:p>
        </p:txBody>
      </p:sp>
      <p:pic>
        <p:nvPicPr>
          <p:cNvPr id="2" name="Picture 1">
            <a:extLst>
              <a:ext uri="{FF2B5EF4-FFF2-40B4-BE49-F238E27FC236}">
                <a16:creationId xmlns:a16="http://schemas.microsoft.com/office/drawing/2014/main" id="{ED74FBE6-73A4-4274-A522-5552B8129D68}"/>
              </a:ext>
            </a:extLst>
          </p:cNvPr>
          <p:cNvPicPr>
            <a:picLocks noChangeAspect="1"/>
          </p:cNvPicPr>
          <p:nvPr/>
        </p:nvPicPr>
        <p:blipFill rotWithShape="1">
          <a:blip r:embed="rId4"/>
          <a:srcRect l="29835" t="14593"/>
          <a:stretch/>
        </p:blipFill>
        <p:spPr>
          <a:xfrm>
            <a:off x="7311284" y="0"/>
            <a:ext cx="1832716" cy="16759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8"/>
          <p:cNvPicPr preferRelativeResize="0"/>
          <p:nvPr/>
        </p:nvPicPr>
        <p:blipFill rotWithShape="1">
          <a:blip r:embed="rId3">
            <a:alphaModFix/>
          </a:blip>
          <a:srcRect/>
          <a:stretch/>
        </p:blipFill>
        <p:spPr>
          <a:xfrm>
            <a:off x="7072351" y="2611452"/>
            <a:ext cx="1476200" cy="885720"/>
          </a:xfrm>
          <a:prstGeom prst="rect">
            <a:avLst/>
          </a:prstGeom>
          <a:noFill/>
          <a:ln>
            <a:noFill/>
          </a:ln>
        </p:spPr>
      </p:pic>
      <p:pic>
        <p:nvPicPr>
          <p:cNvPr id="157" name="Google Shape;157;p8"/>
          <p:cNvPicPr preferRelativeResize="0"/>
          <p:nvPr/>
        </p:nvPicPr>
        <p:blipFill rotWithShape="1">
          <a:blip r:embed="rId4">
            <a:alphaModFix/>
          </a:blip>
          <a:srcRect/>
          <a:stretch/>
        </p:blipFill>
        <p:spPr>
          <a:xfrm rot="-767833">
            <a:off x="7754243" y="126269"/>
            <a:ext cx="1373884" cy="1159265"/>
          </a:xfrm>
          <a:prstGeom prst="rect">
            <a:avLst/>
          </a:prstGeom>
          <a:noFill/>
          <a:ln>
            <a:noFill/>
          </a:ln>
        </p:spPr>
      </p:pic>
      <p:pic>
        <p:nvPicPr>
          <p:cNvPr id="158" name="Google Shape;158;p8"/>
          <p:cNvPicPr preferRelativeResize="0"/>
          <p:nvPr/>
        </p:nvPicPr>
        <p:blipFill rotWithShape="1">
          <a:blip r:embed="rId5">
            <a:alphaModFix/>
          </a:blip>
          <a:srcRect/>
          <a:stretch/>
        </p:blipFill>
        <p:spPr>
          <a:xfrm rot="564102">
            <a:off x="7313982" y="5909510"/>
            <a:ext cx="1828799" cy="929898"/>
          </a:xfrm>
          <a:prstGeom prst="rect">
            <a:avLst/>
          </a:prstGeom>
          <a:noFill/>
          <a:ln>
            <a:noFill/>
          </a:ln>
        </p:spPr>
      </p:pic>
      <p:pic>
        <p:nvPicPr>
          <p:cNvPr id="159" name="Google Shape;159;p8"/>
          <p:cNvPicPr preferRelativeResize="0"/>
          <p:nvPr/>
        </p:nvPicPr>
        <p:blipFill rotWithShape="1">
          <a:blip r:embed="rId6">
            <a:alphaModFix/>
          </a:blip>
          <a:srcRect/>
          <a:stretch/>
        </p:blipFill>
        <p:spPr>
          <a:xfrm rot="-327604">
            <a:off x="-55347" y="1547251"/>
            <a:ext cx="2082565" cy="937154"/>
          </a:xfrm>
          <a:prstGeom prst="rect">
            <a:avLst/>
          </a:prstGeom>
          <a:noFill/>
          <a:ln>
            <a:noFill/>
          </a:ln>
        </p:spPr>
      </p:pic>
      <p:pic>
        <p:nvPicPr>
          <p:cNvPr id="160" name="Google Shape;160;p8"/>
          <p:cNvPicPr preferRelativeResize="0"/>
          <p:nvPr/>
        </p:nvPicPr>
        <p:blipFill rotWithShape="1">
          <a:blip r:embed="rId7">
            <a:alphaModFix/>
          </a:blip>
          <a:srcRect/>
          <a:stretch/>
        </p:blipFill>
        <p:spPr>
          <a:xfrm rot="403708">
            <a:off x="-31617" y="-124291"/>
            <a:ext cx="2035102" cy="1804457"/>
          </a:xfrm>
          <a:prstGeom prst="rect">
            <a:avLst/>
          </a:prstGeom>
          <a:noFill/>
          <a:ln>
            <a:noFill/>
          </a:ln>
        </p:spPr>
      </p:pic>
      <p:pic>
        <p:nvPicPr>
          <p:cNvPr id="161" name="Google Shape;161;p8"/>
          <p:cNvPicPr preferRelativeResize="0"/>
          <p:nvPr/>
        </p:nvPicPr>
        <p:blipFill rotWithShape="1">
          <a:blip r:embed="rId8">
            <a:alphaModFix/>
          </a:blip>
          <a:srcRect/>
          <a:stretch/>
        </p:blipFill>
        <p:spPr>
          <a:xfrm rot="-560995">
            <a:off x="7644919" y="5101104"/>
            <a:ext cx="1300867" cy="609781"/>
          </a:xfrm>
          <a:prstGeom prst="rect">
            <a:avLst/>
          </a:prstGeom>
          <a:noFill/>
          <a:ln>
            <a:noFill/>
          </a:ln>
        </p:spPr>
      </p:pic>
      <p:pic>
        <p:nvPicPr>
          <p:cNvPr id="162" name="Google Shape;162;p8"/>
          <p:cNvPicPr preferRelativeResize="0"/>
          <p:nvPr/>
        </p:nvPicPr>
        <p:blipFill rotWithShape="1">
          <a:blip r:embed="rId9">
            <a:alphaModFix/>
          </a:blip>
          <a:srcRect/>
          <a:stretch/>
        </p:blipFill>
        <p:spPr>
          <a:xfrm>
            <a:off x="355964" y="2419648"/>
            <a:ext cx="1025056" cy="1025056"/>
          </a:xfrm>
          <a:prstGeom prst="rect">
            <a:avLst/>
          </a:prstGeom>
          <a:noFill/>
          <a:ln>
            <a:noFill/>
          </a:ln>
        </p:spPr>
      </p:pic>
      <p:pic>
        <p:nvPicPr>
          <p:cNvPr id="163" name="Google Shape;163;p8"/>
          <p:cNvPicPr preferRelativeResize="0"/>
          <p:nvPr/>
        </p:nvPicPr>
        <p:blipFill rotWithShape="1">
          <a:blip r:embed="rId10">
            <a:alphaModFix/>
          </a:blip>
          <a:srcRect/>
          <a:stretch/>
        </p:blipFill>
        <p:spPr>
          <a:xfrm>
            <a:off x="8259298" y="1951583"/>
            <a:ext cx="813446" cy="813446"/>
          </a:xfrm>
          <a:prstGeom prst="rect">
            <a:avLst/>
          </a:prstGeom>
          <a:noFill/>
          <a:ln>
            <a:noFill/>
          </a:ln>
        </p:spPr>
      </p:pic>
      <p:pic>
        <p:nvPicPr>
          <p:cNvPr id="164" name="Google Shape;164;p8"/>
          <p:cNvPicPr preferRelativeResize="0"/>
          <p:nvPr/>
        </p:nvPicPr>
        <p:blipFill rotWithShape="1">
          <a:blip r:embed="rId11">
            <a:alphaModFix/>
          </a:blip>
          <a:srcRect/>
          <a:stretch/>
        </p:blipFill>
        <p:spPr>
          <a:xfrm>
            <a:off x="3268815" y="5888215"/>
            <a:ext cx="1275063" cy="743787"/>
          </a:xfrm>
          <a:prstGeom prst="rect">
            <a:avLst/>
          </a:prstGeom>
          <a:noFill/>
          <a:ln>
            <a:noFill/>
          </a:ln>
        </p:spPr>
      </p:pic>
      <p:pic>
        <p:nvPicPr>
          <p:cNvPr id="165" name="Google Shape;165;p8"/>
          <p:cNvPicPr preferRelativeResize="0"/>
          <p:nvPr/>
        </p:nvPicPr>
        <p:blipFill rotWithShape="1">
          <a:blip r:embed="rId12">
            <a:alphaModFix/>
          </a:blip>
          <a:srcRect/>
          <a:stretch/>
        </p:blipFill>
        <p:spPr>
          <a:xfrm rot="380734">
            <a:off x="1361751" y="-28032"/>
            <a:ext cx="1837917" cy="1837917"/>
          </a:xfrm>
          <a:prstGeom prst="rect">
            <a:avLst/>
          </a:prstGeom>
          <a:noFill/>
          <a:ln>
            <a:noFill/>
          </a:ln>
        </p:spPr>
      </p:pic>
      <p:pic>
        <p:nvPicPr>
          <p:cNvPr id="166" name="Google Shape;166;p8"/>
          <p:cNvPicPr preferRelativeResize="0"/>
          <p:nvPr/>
        </p:nvPicPr>
        <p:blipFill rotWithShape="1">
          <a:blip r:embed="rId13">
            <a:alphaModFix/>
          </a:blip>
          <a:srcRect/>
          <a:stretch/>
        </p:blipFill>
        <p:spPr>
          <a:xfrm rot="-428265">
            <a:off x="1467215" y="5462928"/>
            <a:ext cx="2108686" cy="305760"/>
          </a:xfrm>
          <a:prstGeom prst="rect">
            <a:avLst/>
          </a:prstGeom>
          <a:noFill/>
          <a:ln>
            <a:noFill/>
          </a:ln>
        </p:spPr>
      </p:pic>
      <p:pic>
        <p:nvPicPr>
          <p:cNvPr id="167" name="Google Shape;167;p8"/>
          <p:cNvPicPr preferRelativeResize="0"/>
          <p:nvPr/>
        </p:nvPicPr>
        <p:blipFill rotWithShape="1">
          <a:blip r:embed="rId14">
            <a:alphaModFix/>
          </a:blip>
          <a:srcRect/>
          <a:stretch/>
        </p:blipFill>
        <p:spPr>
          <a:xfrm>
            <a:off x="2089783" y="1675532"/>
            <a:ext cx="943759" cy="943759"/>
          </a:xfrm>
          <a:prstGeom prst="rect">
            <a:avLst/>
          </a:prstGeom>
          <a:noFill/>
          <a:ln>
            <a:noFill/>
          </a:ln>
        </p:spPr>
      </p:pic>
      <p:pic>
        <p:nvPicPr>
          <p:cNvPr id="168" name="Google Shape;168;p8"/>
          <p:cNvPicPr preferRelativeResize="0"/>
          <p:nvPr/>
        </p:nvPicPr>
        <p:blipFill rotWithShape="1">
          <a:blip r:embed="rId15">
            <a:alphaModFix/>
          </a:blip>
          <a:srcRect/>
          <a:stretch/>
        </p:blipFill>
        <p:spPr>
          <a:xfrm rot="465845">
            <a:off x="6372915" y="6081580"/>
            <a:ext cx="894180" cy="533291"/>
          </a:xfrm>
          <a:prstGeom prst="rect">
            <a:avLst/>
          </a:prstGeom>
          <a:noFill/>
          <a:ln>
            <a:noFill/>
          </a:ln>
        </p:spPr>
      </p:pic>
      <p:pic>
        <p:nvPicPr>
          <p:cNvPr id="169" name="Google Shape;169;p8"/>
          <p:cNvPicPr preferRelativeResize="0"/>
          <p:nvPr/>
        </p:nvPicPr>
        <p:blipFill rotWithShape="1">
          <a:blip r:embed="rId16">
            <a:alphaModFix/>
          </a:blip>
          <a:srcRect/>
          <a:stretch/>
        </p:blipFill>
        <p:spPr>
          <a:xfrm rot="786392">
            <a:off x="5892559" y="5206364"/>
            <a:ext cx="1645691" cy="281003"/>
          </a:xfrm>
          <a:prstGeom prst="rect">
            <a:avLst/>
          </a:prstGeom>
          <a:noFill/>
          <a:ln>
            <a:noFill/>
          </a:ln>
        </p:spPr>
      </p:pic>
      <p:pic>
        <p:nvPicPr>
          <p:cNvPr id="170" name="Google Shape;170;p8"/>
          <p:cNvPicPr preferRelativeResize="0"/>
          <p:nvPr/>
        </p:nvPicPr>
        <p:blipFill rotWithShape="1">
          <a:blip r:embed="rId17">
            <a:alphaModFix/>
          </a:blip>
          <a:srcRect/>
          <a:stretch/>
        </p:blipFill>
        <p:spPr>
          <a:xfrm>
            <a:off x="4704689" y="4035824"/>
            <a:ext cx="2215962" cy="1071454"/>
          </a:xfrm>
          <a:prstGeom prst="rect">
            <a:avLst/>
          </a:prstGeom>
          <a:noFill/>
          <a:ln>
            <a:noFill/>
          </a:ln>
        </p:spPr>
      </p:pic>
      <p:pic>
        <p:nvPicPr>
          <p:cNvPr id="171" name="Google Shape;171;p8"/>
          <p:cNvPicPr preferRelativeResize="0"/>
          <p:nvPr/>
        </p:nvPicPr>
        <p:blipFill rotWithShape="1">
          <a:blip r:embed="rId18">
            <a:alphaModFix/>
          </a:blip>
          <a:srcRect/>
          <a:stretch/>
        </p:blipFill>
        <p:spPr>
          <a:xfrm>
            <a:off x="5063266" y="5919783"/>
            <a:ext cx="1110012" cy="722895"/>
          </a:xfrm>
          <a:prstGeom prst="rect">
            <a:avLst/>
          </a:prstGeom>
          <a:noFill/>
          <a:ln>
            <a:noFill/>
          </a:ln>
        </p:spPr>
      </p:pic>
      <p:pic>
        <p:nvPicPr>
          <p:cNvPr id="172" name="Google Shape;172;p8"/>
          <p:cNvPicPr preferRelativeResize="0"/>
          <p:nvPr/>
        </p:nvPicPr>
        <p:blipFill rotWithShape="1">
          <a:blip r:embed="rId19">
            <a:alphaModFix/>
          </a:blip>
          <a:srcRect/>
          <a:stretch/>
        </p:blipFill>
        <p:spPr>
          <a:xfrm>
            <a:off x="135412" y="5994284"/>
            <a:ext cx="1575162" cy="900093"/>
          </a:xfrm>
          <a:prstGeom prst="rect">
            <a:avLst/>
          </a:prstGeom>
          <a:noFill/>
          <a:ln>
            <a:noFill/>
          </a:ln>
        </p:spPr>
      </p:pic>
      <p:pic>
        <p:nvPicPr>
          <p:cNvPr id="173" name="Google Shape;173;p8"/>
          <p:cNvPicPr preferRelativeResize="0"/>
          <p:nvPr/>
        </p:nvPicPr>
        <p:blipFill rotWithShape="1">
          <a:blip r:embed="rId20">
            <a:alphaModFix/>
          </a:blip>
          <a:srcRect/>
          <a:stretch/>
        </p:blipFill>
        <p:spPr>
          <a:xfrm>
            <a:off x="7490036" y="1204347"/>
            <a:ext cx="1012063" cy="1015066"/>
          </a:xfrm>
          <a:prstGeom prst="rect">
            <a:avLst/>
          </a:prstGeom>
          <a:noFill/>
          <a:ln>
            <a:noFill/>
          </a:ln>
        </p:spPr>
      </p:pic>
      <p:pic>
        <p:nvPicPr>
          <p:cNvPr id="174" name="Google Shape;174;p8"/>
          <p:cNvPicPr preferRelativeResize="0"/>
          <p:nvPr/>
        </p:nvPicPr>
        <p:blipFill rotWithShape="1">
          <a:blip r:embed="rId21">
            <a:alphaModFix/>
          </a:blip>
          <a:srcRect/>
          <a:stretch/>
        </p:blipFill>
        <p:spPr>
          <a:xfrm>
            <a:off x="8381196" y="4050580"/>
            <a:ext cx="658898" cy="658898"/>
          </a:xfrm>
          <a:prstGeom prst="rect">
            <a:avLst/>
          </a:prstGeom>
          <a:noFill/>
          <a:ln>
            <a:noFill/>
          </a:ln>
        </p:spPr>
      </p:pic>
      <p:pic>
        <p:nvPicPr>
          <p:cNvPr id="175" name="Google Shape;175;p8"/>
          <p:cNvPicPr preferRelativeResize="0"/>
          <p:nvPr/>
        </p:nvPicPr>
        <p:blipFill rotWithShape="1">
          <a:blip r:embed="rId22">
            <a:alphaModFix/>
          </a:blip>
          <a:srcRect/>
          <a:stretch/>
        </p:blipFill>
        <p:spPr>
          <a:xfrm>
            <a:off x="1534446" y="5988865"/>
            <a:ext cx="1852473" cy="1058018"/>
          </a:xfrm>
          <a:prstGeom prst="rect">
            <a:avLst/>
          </a:prstGeom>
          <a:noFill/>
          <a:ln>
            <a:noFill/>
          </a:ln>
        </p:spPr>
      </p:pic>
      <p:pic>
        <p:nvPicPr>
          <p:cNvPr id="176" name="Google Shape;176;p8"/>
          <p:cNvPicPr preferRelativeResize="0"/>
          <p:nvPr/>
        </p:nvPicPr>
        <p:blipFill rotWithShape="1">
          <a:blip r:embed="rId23">
            <a:alphaModFix/>
          </a:blip>
          <a:srcRect/>
          <a:stretch/>
        </p:blipFill>
        <p:spPr>
          <a:xfrm>
            <a:off x="3204216" y="4826500"/>
            <a:ext cx="1899859" cy="607397"/>
          </a:xfrm>
          <a:prstGeom prst="rect">
            <a:avLst/>
          </a:prstGeom>
          <a:noFill/>
          <a:ln>
            <a:noFill/>
          </a:ln>
        </p:spPr>
      </p:pic>
      <p:pic>
        <p:nvPicPr>
          <p:cNvPr id="177" name="Google Shape;177;p8"/>
          <p:cNvPicPr preferRelativeResize="0"/>
          <p:nvPr/>
        </p:nvPicPr>
        <p:blipFill rotWithShape="1">
          <a:blip r:embed="rId24">
            <a:alphaModFix/>
          </a:blip>
          <a:srcRect/>
          <a:stretch/>
        </p:blipFill>
        <p:spPr>
          <a:xfrm>
            <a:off x="196661" y="5198206"/>
            <a:ext cx="1104149" cy="767801"/>
          </a:xfrm>
          <a:prstGeom prst="rect">
            <a:avLst/>
          </a:prstGeom>
          <a:noFill/>
          <a:ln>
            <a:noFill/>
          </a:ln>
        </p:spPr>
      </p:pic>
      <p:pic>
        <p:nvPicPr>
          <p:cNvPr id="178" name="Google Shape;178;p8"/>
          <p:cNvPicPr preferRelativeResize="0"/>
          <p:nvPr/>
        </p:nvPicPr>
        <p:blipFill rotWithShape="1">
          <a:blip r:embed="rId25">
            <a:alphaModFix/>
          </a:blip>
          <a:srcRect/>
          <a:stretch/>
        </p:blipFill>
        <p:spPr>
          <a:xfrm>
            <a:off x="3818941" y="5388055"/>
            <a:ext cx="1874205" cy="382377"/>
          </a:xfrm>
          <a:prstGeom prst="rect">
            <a:avLst/>
          </a:prstGeom>
          <a:noFill/>
          <a:ln>
            <a:noFill/>
          </a:ln>
        </p:spPr>
      </p:pic>
      <p:pic>
        <p:nvPicPr>
          <p:cNvPr id="179" name="Google Shape;179;p8"/>
          <p:cNvPicPr preferRelativeResize="0"/>
          <p:nvPr/>
        </p:nvPicPr>
        <p:blipFill rotWithShape="1">
          <a:blip r:embed="rId26">
            <a:alphaModFix/>
          </a:blip>
          <a:srcRect/>
          <a:stretch/>
        </p:blipFill>
        <p:spPr>
          <a:xfrm rot="238580">
            <a:off x="6005874" y="5463478"/>
            <a:ext cx="1310733" cy="655367"/>
          </a:xfrm>
          <a:prstGeom prst="rect">
            <a:avLst/>
          </a:prstGeom>
          <a:noFill/>
          <a:ln>
            <a:noFill/>
          </a:ln>
        </p:spPr>
      </p:pic>
      <p:pic>
        <p:nvPicPr>
          <p:cNvPr id="180" name="Google Shape;180;p8"/>
          <p:cNvPicPr preferRelativeResize="0"/>
          <p:nvPr/>
        </p:nvPicPr>
        <p:blipFill rotWithShape="1">
          <a:blip r:embed="rId27">
            <a:alphaModFix/>
          </a:blip>
          <a:srcRect/>
          <a:stretch/>
        </p:blipFill>
        <p:spPr>
          <a:xfrm>
            <a:off x="3094977" y="2032061"/>
            <a:ext cx="2274744" cy="745952"/>
          </a:xfrm>
          <a:prstGeom prst="rect">
            <a:avLst/>
          </a:prstGeom>
          <a:noFill/>
          <a:ln>
            <a:noFill/>
          </a:ln>
        </p:spPr>
      </p:pic>
      <p:pic>
        <p:nvPicPr>
          <p:cNvPr id="181" name="Google Shape;181;p8"/>
          <p:cNvPicPr preferRelativeResize="0"/>
          <p:nvPr/>
        </p:nvPicPr>
        <p:blipFill rotWithShape="1">
          <a:blip r:embed="rId28">
            <a:alphaModFix/>
          </a:blip>
          <a:srcRect/>
          <a:stretch/>
        </p:blipFill>
        <p:spPr>
          <a:xfrm>
            <a:off x="2432392" y="4186293"/>
            <a:ext cx="2247732" cy="565621"/>
          </a:xfrm>
          <a:prstGeom prst="rect">
            <a:avLst/>
          </a:prstGeom>
          <a:noFill/>
          <a:ln>
            <a:noFill/>
          </a:ln>
        </p:spPr>
      </p:pic>
      <p:sp>
        <p:nvSpPr>
          <p:cNvPr id="182" name="Google Shape;182;p8"/>
          <p:cNvSpPr txBox="1">
            <a:spLocks noGrp="1"/>
          </p:cNvSpPr>
          <p:nvPr>
            <p:ph type="title"/>
          </p:nvPr>
        </p:nvSpPr>
        <p:spPr>
          <a:xfrm>
            <a:off x="2970590" y="2921161"/>
            <a:ext cx="4185351" cy="115719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9DE0"/>
              </a:buClr>
              <a:buSzPct val="100000"/>
              <a:buFont typeface="Arial"/>
              <a:buNone/>
            </a:pPr>
            <a:r>
              <a:rPr lang="en-GB" b="1"/>
              <a:t>What online apps are used?</a:t>
            </a:r>
            <a:endParaRPr b="1"/>
          </a:p>
        </p:txBody>
      </p:sp>
      <p:pic>
        <p:nvPicPr>
          <p:cNvPr id="183" name="Google Shape;183;p8"/>
          <p:cNvPicPr preferRelativeResize="0"/>
          <p:nvPr/>
        </p:nvPicPr>
        <p:blipFill rotWithShape="1">
          <a:blip r:embed="rId29">
            <a:alphaModFix/>
          </a:blip>
          <a:srcRect/>
          <a:stretch/>
        </p:blipFill>
        <p:spPr>
          <a:xfrm>
            <a:off x="5912814" y="1564261"/>
            <a:ext cx="1576422" cy="1257784"/>
          </a:xfrm>
          <a:prstGeom prst="rect">
            <a:avLst/>
          </a:prstGeom>
          <a:noFill/>
          <a:ln>
            <a:noFill/>
          </a:ln>
        </p:spPr>
      </p:pic>
      <p:pic>
        <p:nvPicPr>
          <p:cNvPr id="184" name="Google Shape;184;p8"/>
          <p:cNvPicPr preferRelativeResize="0"/>
          <p:nvPr/>
        </p:nvPicPr>
        <p:blipFill rotWithShape="1">
          <a:blip r:embed="rId30">
            <a:alphaModFix/>
          </a:blip>
          <a:srcRect/>
          <a:stretch/>
        </p:blipFill>
        <p:spPr>
          <a:xfrm>
            <a:off x="6945216" y="3466948"/>
            <a:ext cx="1332966" cy="1428179"/>
          </a:xfrm>
          <a:prstGeom prst="rect">
            <a:avLst/>
          </a:prstGeom>
          <a:noFill/>
          <a:ln>
            <a:noFill/>
          </a:ln>
        </p:spPr>
      </p:pic>
      <p:pic>
        <p:nvPicPr>
          <p:cNvPr id="185" name="Google Shape;185;p8"/>
          <p:cNvPicPr preferRelativeResize="0"/>
          <p:nvPr/>
        </p:nvPicPr>
        <p:blipFill rotWithShape="1">
          <a:blip r:embed="rId31">
            <a:alphaModFix/>
          </a:blip>
          <a:srcRect/>
          <a:stretch/>
        </p:blipFill>
        <p:spPr>
          <a:xfrm>
            <a:off x="1994865" y="2709154"/>
            <a:ext cx="1053385" cy="1185058"/>
          </a:xfrm>
          <a:prstGeom prst="rect">
            <a:avLst/>
          </a:prstGeom>
          <a:noFill/>
          <a:ln>
            <a:noFill/>
          </a:ln>
        </p:spPr>
      </p:pic>
      <p:pic>
        <p:nvPicPr>
          <p:cNvPr id="186" name="Google Shape;186;p8"/>
          <p:cNvPicPr preferRelativeResize="0"/>
          <p:nvPr/>
        </p:nvPicPr>
        <p:blipFill rotWithShape="1">
          <a:blip r:embed="rId32">
            <a:alphaModFix/>
          </a:blip>
          <a:srcRect/>
          <a:stretch/>
        </p:blipFill>
        <p:spPr>
          <a:xfrm>
            <a:off x="1173217" y="3917763"/>
            <a:ext cx="1214039" cy="1479610"/>
          </a:xfrm>
          <a:prstGeom prst="rect">
            <a:avLst/>
          </a:prstGeom>
          <a:noFill/>
          <a:ln>
            <a:noFill/>
          </a:ln>
        </p:spPr>
      </p:pic>
      <p:pic>
        <p:nvPicPr>
          <p:cNvPr id="187" name="Google Shape;187;p8"/>
          <p:cNvPicPr preferRelativeResize="0"/>
          <p:nvPr/>
        </p:nvPicPr>
        <p:blipFill rotWithShape="1">
          <a:blip r:embed="rId33">
            <a:alphaModFix/>
          </a:blip>
          <a:srcRect/>
          <a:stretch/>
        </p:blipFill>
        <p:spPr>
          <a:xfrm>
            <a:off x="8131666" y="2789049"/>
            <a:ext cx="999127" cy="1146998"/>
          </a:xfrm>
          <a:prstGeom prst="rect">
            <a:avLst/>
          </a:prstGeom>
          <a:noFill/>
          <a:ln>
            <a:noFill/>
          </a:ln>
        </p:spPr>
      </p:pic>
      <p:sp>
        <p:nvSpPr>
          <p:cNvPr id="188" name="Google Shape;188;p8"/>
          <p:cNvSpPr txBox="1"/>
          <p:nvPr/>
        </p:nvSpPr>
        <p:spPr>
          <a:xfrm>
            <a:off x="3019777" y="56694"/>
            <a:ext cx="4846693"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538CD5"/>
                </a:solidFill>
                <a:latin typeface="Calibri"/>
                <a:ea typeface="Calibri"/>
                <a:cs typeface="Calibri"/>
                <a:sym typeface="Calibri"/>
              </a:rPr>
              <a:t>Currently there at least six significant concerns reported each term that relate to messaging and social media outside school (for school systems there are 2-3 per year).     </a:t>
            </a:r>
            <a:endParaRPr dirty="0"/>
          </a:p>
        </p:txBody>
      </p:sp>
      <p:pic>
        <p:nvPicPr>
          <p:cNvPr id="189" name="Google Shape;189;p8"/>
          <p:cNvPicPr preferRelativeResize="0"/>
          <p:nvPr/>
        </p:nvPicPr>
        <p:blipFill rotWithShape="1">
          <a:blip r:embed="rId34">
            <a:alphaModFix/>
          </a:blip>
          <a:srcRect/>
          <a:stretch/>
        </p:blipFill>
        <p:spPr>
          <a:xfrm>
            <a:off x="99582" y="3497555"/>
            <a:ext cx="1038225" cy="1114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title"/>
          </p:nvPr>
        </p:nvSpPr>
        <p:spPr>
          <a:xfrm>
            <a:off x="86525" y="52522"/>
            <a:ext cx="7820296" cy="115719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9DE0"/>
              </a:buClr>
              <a:buSzPct val="100000"/>
              <a:buFont typeface="Arial"/>
              <a:buNone/>
            </a:pPr>
            <a:r>
              <a:rPr lang="en-GB"/>
              <a:t>National Data on the Use of Apps </a:t>
            </a:r>
            <a:endParaRPr/>
          </a:p>
        </p:txBody>
      </p:sp>
      <p:pic>
        <p:nvPicPr>
          <p:cNvPr id="195" name="Google Shape;195;p9" descr="hands.png"/>
          <p:cNvPicPr preferRelativeResize="0"/>
          <p:nvPr/>
        </p:nvPicPr>
        <p:blipFill rotWithShape="1">
          <a:blip r:embed="rId3">
            <a:alphaModFix/>
          </a:blip>
          <a:srcRect/>
          <a:stretch/>
        </p:blipFill>
        <p:spPr>
          <a:xfrm>
            <a:off x="4572000" y="4444702"/>
            <a:ext cx="4728751" cy="2240308"/>
          </a:xfrm>
          <a:prstGeom prst="rect">
            <a:avLst/>
          </a:prstGeom>
          <a:noFill/>
          <a:ln>
            <a:noFill/>
          </a:ln>
        </p:spPr>
      </p:pic>
      <p:sp>
        <p:nvSpPr>
          <p:cNvPr id="196" name="Google Shape;196;p9"/>
          <p:cNvSpPr txBox="1"/>
          <p:nvPr/>
        </p:nvSpPr>
        <p:spPr>
          <a:xfrm>
            <a:off x="61101" y="1058730"/>
            <a:ext cx="89643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9DE0"/>
                </a:solidFill>
                <a:latin typeface="Arial"/>
                <a:ea typeface="Arial"/>
                <a:cs typeface="Arial"/>
                <a:sym typeface="Arial"/>
              </a:rPr>
              <a:t>* children are online for 3-4 hours a day (Ofcom 2022) </a:t>
            </a:r>
            <a:endParaRPr/>
          </a:p>
        </p:txBody>
      </p:sp>
      <p:sp>
        <p:nvSpPr>
          <p:cNvPr id="197" name="Google Shape;197;p9"/>
          <p:cNvSpPr txBox="1"/>
          <p:nvPr/>
        </p:nvSpPr>
        <p:spPr>
          <a:xfrm>
            <a:off x="86525" y="2134723"/>
            <a:ext cx="902202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9DE0"/>
                </a:solidFill>
                <a:latin typeface="Arial"/>
                <a:ea typeface="Arial"/>
                <a:cs typeface="Arial"/>
                <a:sym typeface="Arial"/>
              </a:rPr>
              <a:t>* by the age of 11, 59% of children in UK use social media/gaming platforms </a:t>
            </a:r>
            <a:r>
              <a:rPr lang="en-GB" sz="2400">
                <a:solidFill>
                  <a:srgbClr val="009DE0"/>
                </a:solidFill>
                <a:latin typeface="Arial"/>
                <a:ea typeface="Arial"/>
                <a:cs typeface="Arial"/>
                <a:sym typeface="Arial"/>
              </a:rPr>
              <a:t>(e.g.TikTok, Snapchat and Discord)</a:t>
            </a:r>
            <a:endParaRPr/>
          </a:p>
        </p:txBody>
      </p:sp>
      <p:sp>
        <p:nvSpPr>
          <p:cNvPr id="198" name="Google Shape;198;p9"/>
          <p:cNvSpPr txBox="1"/>
          <p:nvPr/>
        </p:nvSpPr>
        <p:spPr>
          <a:xfrm>
            <a:off x="61101" y="1616769"/>
            <a:ext cx="87128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9DE0"/>
                </a:solidFill>
                <a:latin typeface="Arial"/>
                <a:ea typeface="Arial"/>
                <a:cs typeface="Arial"/>
                <a:sym typeface="Arial"/>
              </a:rPr>
              <a:t>* use of adult YouTube (78%) to YouTube Kids (24%) </a:t>
            </a:r>
            <a:endParaRPr/>
          </a:p>
        </p:txBody>
      </p:sp>
      <p:sp>
        <p:nvSpPr>
          <p:cNvPr id="199" name="Google Shape;199;p9"/>
          <p:cNvSpPr txBox="1"/>
          <p:nvPr/>
        </p:nvSpPr>
        <p:spPr>
          <a:xfrm>
            <a:off x="182947" y="3164549"/>
            <a:ext cx="902202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9DE0"/>
                </a:solidFill>
                <a:latin typeface="Arial"/>
                <a:ea typeface="Arial"/>
                <a:cs typeface="Arial"/>
                <a:sym typeface="Arial"/>
              </a:rPr>
              <a:t>What are the platforms and apps used by children? </a:t>
            </a:r>
            <a:endParaRPr/>
          </a:p>
          <a:p>
            <a:pPr marL="0" marR="0" lvl="0" indent="0" algn="l" rtl="0">
              <a:spcBef>
                <a:spcPts val="0"/>
              </a:spcBef>
              <a:spcAft>
                <a:spcPts val="0"/>
              </a:spcAft>
              <a:buNone/>
            </a:pPr>
            <a:r>
              <a:rPr lang="en-GB" sz="2800">
                <a:solidFill>
                  <a:srgbClr val="009DE0"/>
                </a:solidFill>
                <a:latin typeface="Arial"/>
                <a:ea typeface="Arial"/>
                <a:cs typeface="Arial"/>
                <a:sym typeface="Arial"/>
              </a:rPr>
              <a:t>(percentage of children in UK using each app - Statista)</a:t>
            </a:r>
            <a:endParaRPr/>
          </a:p>
        </p:txBody>
      </p:sp>
      <p:sp>
        <p:nvSpPr>
          <p:cNvPr id="200" name="Google Shape;200;p9"/>
          <p:cNvSpPr txBox="1"/>
          <p:nvPr/>
        </p:nvSpPr>
        <p:spPr>
          <a:xfrm>
            <a:off x="182947" y="4575161"/>
            <a:ext cx="4221413"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9DE0"/>
                </a:solidFill>
                <a:latin typeface="Arial"/>
                <a:ea typeface="Arial"/>
                <a:cs typeface="Arial"/>
                <a:sym typeface="Arial"/>
              </a:rPr>
              <a:t>YouTube   61%      78%</a:t>
            </a:r>
            <a:endParaRPr/>
          </a:p>
          <a:p>
            <a:pPr marL="0" marR="0" lvl="0" indent="0" algn="l" rtl="0">
              <a:spcBef>
                <a:spcPts val="0"/>
              </a:spcBef>
              <a:spcAft>
                <a:spcPts val="0"/>
              </a:spcAft>
              <a:buNone/>
            </a:pPr>
            <a:r>
              <a:rPr lang="en-GB" sz="2800">
                <a:solidFill>
                  <a:srgbClr val="009DE0"/>
                </a:solidFill>
                <a:latin typeface="Arial"/>
                <a:ea typeface="Arial"/>
                <a:cs typeface="Arial"/>
                <a:sym typeface="Arial"/>
              </a:rPr>
              <a:t>Roblox      21%      23%</a:t>
            </a:r>
            <a:endParaRPr/>
          </a:p>
          <a:p>
            <a:pPr marL="0" marR="0" lvl="0" indent="0" algn="l" rtl="0">
              <a:spcBef>
                <a:spcPts val="0"/>
              </a:spcBef>
              <a:spcAft>
                <a:spcPts val="0"/>
              </a:spcAft>
              <a:buNone/>
            </a:pPr>
            <a:r>
              <a:rPr lang="en-GB" sz="2800">
                <a:solidFill>
                  <a:srgbClr val="009DE0"/>
                </a:solidFill>
                <a:latin typeface="Arial"/>
                <a:ea typeface="Arial"/>
                <a:cs typeface="Arial"/>
                <a:sym typeface="Arial"/>
              </a:rPr>
              <a:t>TikTok       10%      50%</a:t>
            </a:r>
            <a:endParaRPr/>
          </a:p>
          <a:p>
            <a:pPr marL="0" marR="0" lvl="0" indent="0" algn="l" rtl="0">
              <a:spcBef>
                <a:spcPts val="0"/>
              </a:spcBef>
              <a:spcAft>
                <a:spcPts val="0"/>
              </a:spcAft>
              <a:buNone/>
            </a:pPr>
            <a:r>
              <a:rPr lang="en-GB" sz="2800">
                <a:solidFill>
                  <a:srgbClr val="009DE0"/>
                </a:solidFill>
                <a:latin typeface="Arial"/>
                <a:ea typeface="Arial"/>
                <a:cs typeface="Arial"/>
                <a:sym typeface="Arial"/>
              </a:rPr>
              <a:t>Snapchat  27%      42%</a:t>
            </a:r>
            <a:endParaRPr/>
          </a:p>
          <a:p>
            <a:pPr marL="0" marR="0" lvl="0" indent="0" algn="l" rtl="0">
              <a:spcBef>
                <a:spcPts val="0"/>
              </a:spcBef>
              <a:spcAft>
                <a:spcPts val="0"/>
              </a:spcAft>
              <a:buNone/>
            </a:pPr>
            <a:r>
              <a:rPr lang="en-GB" sz="2800">
                <a:solidFill>
                  <a:srgbClr val="009DE0"/>
                </a:solidFill>
                <a:latin typeface="Arial"/>
                <a:ea typeface="Arial"/>
                <a:cs typeface="Arial"/>
                <a:sym typeface="Arial"/>
              </a:rPr>
              <a:t>Whatapp    43%     53%</a:t>
            </a:r>
            <a:endParaRPr/>
          </a:p>
          <a:p>
            <a:pPr marL="0" marR="0" lvl="0" indent="0" algn="l" rtl="0">
              <a:spcBef>
                <a:spcPts val="0"/>
              </a:spcBef>
              <a:spcAft>
                <a:spcPts val="0"/>
              </a:spcAft>
              <a:buNone/>
            </a:pPr>
            <a:endParaRPr sz="2800">
              <a:solidFill>
                <a:srgbClr val="009DE0"/>
              </a:solidFill>
              <a:latin typeface="Arial"/>
              <a:ea typeface="Arial"/>
              <a:cs typeface="Arial"/>
              <a:sym typeface="Arial"/>
            </a:endParaRPr>
          </a:p>
        </p:txBody>
      </p:sp>
      <p:sp>
        <p:nvSpPr>
          <p:cNvPr id="201" name="Google Shape;201;p9"/>
          <p:cNvSpPr txBox="1"/>
          <p:nvPr/>
        </p:nvSpPr>
        <p:spPr>
          <a:xfrm>
            <a:off x="61101" y="4051941"/>
            <a:ext cx="40735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9DE0"/>
                </a:solidFill>
                <a:latin typeface="Arial"/>
                <a:ea typeface="Arial"/>
                <a:cs typeface="Arial"/>
                <a:sym typeface="Arial"/>
              </a:rPr>
              <a:t>                  2018     2021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a:spLocks noGrp="1"/>
          </p:cNvSpPr>
          <p:nvPr>
            <p:ph type="title"/>
          </p:nvPr>
        </p:nvSpPr>
        <p:spPr>
          <a:xfrm>
            <a:off x="340965" y="233265"/>
            <a:ext cx="8597762" cy="3564294"/>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38CD5"/>
              </a:buClr>
              <a:buSzPct val="100000"/>
              <a:buFont typeface="Arial"/>
              <a:buNone/>
            </a:pPr>
            <a:r>
              <a:rPr lang="en-GB">
                <a:solidFill>
                  <a:srgbClr val="538CD5"/>
                </a:solidFill>
              </a:rPr>
              <a:t>Children by the age of 11:</a:t>
            </a:r>
            <a:br>
              <a:rPr lang="en-GB">
                <a:solidFill>
                  <a:srgbClr val="538CD5"/>
                </a:solidFill>
              </a:rPr>
            </a:br>
            <a:r>
              <a:rPr lang="en-GB">
                <a:solidFill>
                  <a:srgbClr val="538CD5"/>
                </a:solidFill>
              </a:rPr>
              <a:t>* 59% use social media regularly</a:t>
            </a:r>
            <a:br>
              <a:rPr lang="en-GB">
                <a:solidFill>
                  <a:srgbClr val="538CD5"/>
                </a:solidFill>
              </a:rPr>
            </a:br>
            <a:r>
              <a:rPr lang="en-GB">
                <a:solidFill>
                  <a:srgbClr val="538CD5"/>
                </a:solidFill>
              </a:rPr>
              <a:t>* 91% use messaging services</a:t>
            </a:r>
            <a:br>
              <a:rPr lang="en-GB">
                <a:solidFill>
                  <a:srgbClr val="538CD5"/>
                </a:solidFill>
              </a:rPr>
            </a:br>
            <a:r>
              <a:rPr lang="en-GB">
                <a:solidFill>
                  <a:srgbClr val="538CD5"/>
                </a:solidFill>
              </a:rPr>
              <a:t>* 95% access online video-sharing</a:t>
            </a:r>
            <a:br>
              <a:rPr lang="en-GB">
                <a:solidFill>
                  <a:srgbClr val="538CD5"/>
                </a:solidFill>
              </a:rPr>
            </a:br>
            <a:br>
              <a:rPr lang="en-GB">
                <a:solidFill>
                  <a:srgbClr val="538CD5"/>
                </a:solidFill>
              </a:rPr>
            </a:br>
            <a:endParaRPr>
              <a:solidFill>
                <a:srgbClr val="538CD5"/>
              </a:solidFill>
            </a:endParaRPr>
          </a:p>
        </p:txBody>
      </p:sp>
      <p:sp>
        <p:nvSpPr>
          <p:cNvPr id="207" name="Google Shape;207;p10"/>
          <p:cNvSpPr txBox="1">
            <a:spLocks noGrp="1"/>
          </p:cNvSpPr>
          <p:nvPr>
            <p:ph type="body" idx="1"/>
          </p:nvPr>
        </p:nvSpPr>
        <p:spPr>
          <a:xfrm>
            <a:off x="340965" y="2592721"/>
            <a:ext cx="6447453" cy="2348438"/>
          </a:xfrm>
          <a:prstGeom prst="rect">
            <a:avLst/>
          </a:prstGeom>
          <a:noFill/>
          <a:ln>
            <a:noFill/>
          </a:ln>
        </p:spPr>
        <p:txBody>
          <a:bodyPr spcFirstLastPara="1" wrap="square" lIns="91425" tIns="45700" rIns="91425" bIns="45700" anchor="t" anchorCtr="0">
            <a:normAutofit/>
          </a:bodyPr>
          <a:lstStyle/>
          <a:p>
            <a:pPr marL="0" indent="0" algn="ctr">
              <a:spcBef>
                <a:spcPts val="0"/>
              </a:spcBef>
              <a:buClr>
                <a:srgbClr val="538CD5"/>
              </a:buClr>
            </a:pPr>
            <a:r>
              <a:rPr lang="en-GB" dirty="0">
                <a:solidFill>
                  <a:srgbClr val="538CD5"/>
                </a:solidFill>
              </a:rPr>
              <a:t>Is this okay? Why not?</a:t>
            </a:r>
            <a:endParaRPr dirty="0"/>
          </a:p>
          <a:p>
            <a:pPr marL="0" lvl="0" indent="0" algn="ctr" rtl="0">
              <a:spcBef>
                <a:spcPts val="640"/>
              </a:spcBef>
              <a:spcAft>
                <a:spcPts val="0"/>
              </a:spcAft>
              <a:buClr>
                <a:srgbClr val="538CD5"/>
              </a:buClr>
              <a:buSzPts val="3200"/>
              <a:buNone/>
            </a:pPr>
            <a:r>
              <a:rPr lang="en-GB" dirty="0">
                <a:solidFill>
                  <a:srgbClr val="538CD5"/>
                </a:solidFill>
              </a:rPr>
              <a:t>At what age should children start to use social media platform?</a:t>
            </a:r>
          </a:p>
          <a:p>
            <a:pPr marL="0" lvl="0" indent="0" algn="ctr" rtl="0">
              <a:spcBef>
                <a:spcPts val="640"/>
              </a:spcBef>
              <a:spcAft>
                <a:spcPts val="0"/>
              </a:spcAft>
              <a:buClr>
                <a:srgbClr val="538CD5"/>
              </a:buClr>
              <a:buSzPts val="3200"/>
              <a:buNone/>
            </a:pPr>
            <a:r>
              <a:rPr lang="en-GB" sz="2600" i="1" dirty="0">
                <a:solidFill>
                  <a:srgbClr val="538CD5"/>
                </a:solidFill>
              </a:rPr>
              <a:t>(Guidance is 13 years old for most apps!)</a:t>
            </a:r>
          </a:p>
        </p:txBody>
      </p:sp>
      <p:grpSp>
        <p:nvGrpSpPr>
          <p:cNvPr id="208" name="Google Shape;208;p10"/>
          <p:cNvGrpSpPr/>
          <p:nvPr/>
        </p:nvGrpSpPr>
        <p:grpSpPr>
          <a:xfrm>
            <a:off x="6640959" y="2696502"/>
            <a:ext cx="2445228" cy="1070438"/>
            <a:chOff x="2966343" y="5250707"/>
            <a:chExt cx="2445228" cy="1070438"/>
          </a:xfrm>
        </p:grpSpPr>
        <p:pic>
          <p:nvPicPr>
            <p:cNvPr id="209" name="Google Shape;209;p10" descr="like.png"/>
            <p:cNvPicPr preferRelativeResize="0"/>
            <p:nvPr/>
          </p:nvPicPr>
          <p:blipFill rotWithShape="1">
            <a:blip r:embed="rId3">
              <a:alphaModFix/>
            </a:blip>
            <a:srcRect/>
            <a:stretch/>
          </p:blipFill>
          <p:spPr>
            <a:xfrm>
              <a:off x="2966343" y="5250707"/>
              <a:ext cx="1070438" cy="1070438"/>
            </a:xfrm>
            <a:prstGeom prst="rect">
              <a:avLst/>
            </a:prstGeom>
            <a:noFill/>
            <a:ln>
              <a:noFill/>
            </a:ln>
          </p:spPr>
        </p:pic>
        <p:pic>
          <p:nvPicPr>
            <p:cNvPr id="210" name="Google Shape;210;p10"/>
            <p:cNvPicPr preferRelativeResize="0"/>
            <p:nvPr/>
          </p:nvPicPr>
          <p:blipFill rotWithShape="1">
            <a:blip r:embed="rId4">
              <a:alphaModFix/>
            </a:blip>
            <a:srcRect/>
            <a:stretch/>
          </p:blipFill>
          <p:spPr>
            <a:xfrm>
              <a:off x="4341133" y="5250707"/>
              <a:ext cx="1070438" cy="1070438"/>
            </a:xfrm>
            <a:prstGeom prst="rect">
              <a:avLst/>
            </a:prstGeom>
            <a:noFill/>
            <a:ln>
              <a:noFill/>
            </a:ln>
          </p:spPr>
        </p:pic>
      </p:grpSp>
      <p:sp>
        <p:nvSpPr>
          <p:cNvPr id="211" name="Google Shape;211;p10"/>
          <p:cNvSpPr txBox="1"/>
          <p:nvPr/>
        </p:nvSpPr>
        <p:spPr>
          <a:xfrm>
            <a:off x="177705" y="4778076"/>
            <a:ext cx="9025182" cy="18466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800" dirty="0">
                <a:solidFill>
                  <a:srgbClr val="538CD5"/>
                </a:solidFill>
                <a:latin typeface="Calibri"/>
                <a:ea typeface="Calibri"/>
                <a:cs typeface="Calibri"/>
                <a:sym typeface="Calibri"/>
              </a:rPr>
              <a:t>By the age of 12, 55% have bad experiences and 69% aware of online reporting, 27% aware of end to end encryption.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2984</Words>
  <Application>Microsoft Office PowerPoint</Application>
  <PresentationFormat>On-screen Show (4:3)</PresentationFormat>
  <Paragraphs>168</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                Online Safety Workshop for Parents and Carers  </vt:lpstr>
      <vt:lpstr>PowerPoint Presentation</vt:lpstr>
      <vt:lpstr>PowerPoint Presentation</vt:lpstr>
      <vt:lpstr>PowerPoint Presentation</vt:lpstr>
      <vt:lpstr>PowerPoint Presentation</vt:lpstr>
      <vt:lpstr>What are Online Safety measures       at Hounslow Heath School?</vt:lpstr>
      <vt:lpstr>What online apps are used?</vt:lpstr>
      <vt:lpstr>National Data on the Use of Apps </vt:lpstr>
      <vt:lpstr>Children by the age of 11: * 59% use social media regularly * 91% use messaging services * 95% access online video-sharing  </vt:lpstr>
      <vt:lpstr>What is Roblox?</vt:lpstr>
      <vt:lpstr>What is Tiktok?</vt:lpstr>
      <vt:lpstr>What is Snapchat?</vt:lpstr>
      <vt:lpstr>What can we do to protect children from harm when using apps?</vt:lpstr>
      <vt:lpstr>Parental Control Settings </vt:lpstr>
      <vt:lpstr>Parental Filtering and Monitoring</vt:lpstr>
      <vt:lpstr>Reporting Online Concerns </vt:lpstr>
      <vt:lpstr>Enjoy being safe when online.  </vt:lpstr>
      <vt:lpstr>PowerPoint Presentation</vt:lpstr>
      <vt:lpstr>What are our action points for  this summer and the start of term?    </vt:lpstr>
      <vt:lpstr>Queries and Requests Raised by Parents</vt:lpstr>
      <vt:lpstr>Thank you for taking part.  It is vital that we work together to protect the children and meet their needs. Keep communicating with the school, not just following online safety concerns or incidents. Email Mr Gwilliams through the school office at office@hounslowheathschool.com with any suggestions queries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Workshop for Parents and Carers         Monday 19th June 2023</dc:title>
  <dc:creator>Julian Thomas</dc:creator>
  <cp:lastModifiedBy>Hugh GWILLIAMS</cp:lastModifiedBy>
  <cp:revision>11</cp:revision>
  <dcterms:created xsi:type="dcterms:W3CDTF">2016-12-02T13:04:14Z</dcterms:created>
  <dcterms:modified xsi:type="dcterms:W3CDTF">2023-12-30T14:32:26Z</dcterms:modified>
</cp:coreProperties>
</file>