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orbel" panose="020B0503020204020204" pitchFamily="34" charset="0"/>
      <p:regular r:id="rId29"/>
      <p:bold r:id="rId30"/>
      <p:italic r:id="rId31"/>
      <p:boldItalic r:id="rId32"/>
    </p:embeddedFont>
    <p:embeddedFont>
      <p:font typeface="Lato Light" panose="020F0302020204030203" charset="0"/>
      <p:regular r:id="rId33"/>
      <p:bold r:id="rId34"/>
      <p:italic r:id="rId35"/>
      <p:boldItalic r:id="rId36"/>
    </p:embeddedFont>
    <p:embeddedFont>
      <p:font typeface="NTR" panose="020B060402020202020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iUVph+Fm6JOTzPN50VaCtgg4Zb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
        <p:cNvGrpSpPr/>
        <p:nvPr/>
      </p:nvGrpSpPr>
      <p:grpSpPr>
        <a:xfrm>
          <a:off x="0" y="0"/>
          <a:ext cx="0" cy="0"/>
          <a:chOff x="0" y="0"/>
          <a:chExt cx="0" cy="0"/>
        </a:xfrm>
      </p:grpSpPr>
      <p:sp>
        <p:nvSpPr>
          <p:cNvPr id="14" name="Google Shape;14;p25"/>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5"/>
          <p:cNvSpPr/>
          <p:nvPr/>
        </p:nvSpPr>
        <p:spPr>
          <a:xfrm>
            <a:off x="9270263" y="761999"/>
            <a:ext cx="2925318" cy="5334001"/>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5"/>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D7F0F6"/>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18" name="Google Shape;18;p2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75" name="Google Shape;75;p3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1" name="Google Shape;81;p3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4" name="Google Shape;24;p2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30" name="Google Shape;30;p2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36" name="Google Shape;36;p28"/>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37" name="Google Shape;37;p2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43" name="Google Shape;43;p29"/>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4" name="Google Shape;44;p29"/>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45" name="Google Shape;45;p29"/>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6" name="Google Shape;46;p2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
        <p:cNvGrpSpPr/>
        <p:nvPr/>
      </p:nvGrpSpPr>
      <p:grpSpPr>
        <a:xfrm>
          <a:off x="0" y="0"/>
          <a:ext cx="0" cy="0"/>
          <a:chOff x="0" y="0"/>
          <a:chExt cx="0" cy="0"/>
        </a:xfrm>
      </p:grpSpPr>
      <p:sp>
        <p:nvSpPr>
          <p:cNvPr id="55" name="Google Shape;55;p3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61" name="Google Shape;61;p32"/>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62" name="Google Shape;62;p3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3570644" y="767419"/>
            <a:ext cx="8115230" cy="5330952"/>
          </a:xfrm>
          <a:prstGeom prst="rect">
            <a:avLst/>
          </a:prstGeom>
          <a:solidFill>
            <a:srgbClr val="BFBFBF"/>
          </a:solidFill>
          <a:ln>
            <a:noFill/>
          </a:ln>
        </p:spPr>
      </p:sp>
      <p:sp>
        <p:nvSpPr>
          <p:cNvPr id="68" name="Google Shape;68;p33"/>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69" name="Google Shape;69;p3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2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24"/>
          <p:cNvSpPr/>
          <p:nvPr/>
        </p:nvSpPr>
        <p:spPr>
          <a:xfrm>
            <a:off x="11815864" y="758952"/>
            <a:ext cx="384048" cy="5330952"/>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24"/>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0" name="Google Shape;10;p2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1" name="Google Shape;11;p2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2" name="Google Shape;12;p2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accent1"/>
                </a:solidFill>
                <a:latin typeface="Corbel"/>
                <a:ea typeface="Corbel"/>
                <a:cs typeface="Corbel"/>
                <a:sym typeface="Corbel"/>
              </a:defRPr>
            </a:lvl1pPr>
            <a:lvl2pPr marL="0" marR="0" lvl="1" indent="0" algn="r" rtl="0">
              <a:spcBef>
                <a:spcPts val="0"/>
              </a:spcBef>
              <a:buNone/>
              <a:defRPr sz="1200" b="1" i="0" u="none" strike="noStrike" cap="none">
                <a:solidFill>
                  <a:schemeClr val="accent1"/>
                </a:solidFill>
                <a:latin typeface="Corbel"/>
                <a:ea typeface="Corbel"/>
                <a:cs typeface="Corbel"/>
                <a:sym typeface="Corbel"/>
              </a:defRPr>
            </a:lvl2pPr>
            <a:lvl3pPr marL="0" marR="0" lvl="2" indent="0" algn="r" rtl="0">
              <a:spcBef>
                <a:spcPts val="0"/>
              </a:spcBef>
              <a:buNone/>
              <a:defRPr sz="1200" b="1" i="0" u="none" strike="noStrike" cap="none">
                <a:solidFill>
                  <a:schemeClr val="accent1"/>
                </a:solidFill>
                <a:latin typeface="Corbel"/>
                <a:ea typeface="Corbel"/>
                <a:cs typeface="Corbel"/>
                <a:sym typeface="Corbel"/>
              </a:defRPr>
            </a:lvl3pPr>
            <a:lvl4pPr marL="0" marR="0" lvl="3" indent="0" algn="r" rtl="0">
              <a:spcBef>
                <a:spcPts val="0"/>
              </a:spcBef>
              <a:buNone/>
              <a:defRPr sz="1200" b="1" i="0" u="none" strike="noStrike" cap="none">
                <a:solidFill>
                  <a:schemeClr val="accent1"/>
                </a:solidFill>
                <a:latin typeface="Corbel"/>
                <a:ea typeface="Corbel"/>
                <a:cs typeface="Corbel"/>
                <a:sym typeface="Corbel"/>
              </a:defRPr>
            </a:lvl4pPr>
            <a:lvl5pPr marL="0" marR="0" lvl="4" indent="0" algn="r" rtl="0">
              <a:spcBef>
                <a:spcPts val="0"/>
              </a:spcBef>
              <a:buNone/>
              <a:defRPr sz="1200" b="1" i="0" u="none" strike="noStrike" cap="none">
                <a:solidFill>
                  <a:schemeClr val="accent1"/>
                </a:solidFill>
                <a:latin typeface="Corbel"/>
                <a:ea typeface="Corbel"/>
                <a:cs typeface="Corbel"/>
                <a:sym typeface="Corbel"/>
              </a:defRPr>
            </a:lvl5pPr>
            <a:lvl6pPr marL="0" marR="0" lvl="5" indent="0" algn="r" rtl="0">
              <a:spcBef>
                <a:spcPts val="0"/>
              </a:spcBef>
              <a:buNone/>
              <a:defRPr sz="1200" b="1" i="0" u="none" strike="noStrike" cap="none">
                <a:solidFill>
                  <a:schemeClr val="accent1"/>
                </a:solidFill>
                <a:latin typeface="Corbel"/>
                <a:ea typeface="Corbel"/>
                <a:cs typeface="Corbel"/>
                <a:sym typeface="Corbel"/>
              </a:defRPr>
            </a:lvl6pPr>
            <a:lvl7pPr marL="0" marR="0" lvl="6" indent="0" algn="r" rtl="0">
              <a:spcBef>
                <a:spcPts val="0"/>
              </a:spcBef>
              <a:buNone/>
              <a:defRPr sz="1200" b="1" i="0" u="none" strike="noStrike" cap="none">
                <a:solidFill>
                  <a:schemeClr val="accent1"/>
                </a:solidFill>
                <a:latin typeface="Corbel"/>
                <a:ea typeface="Corbel"/>
                <a:cs typeface="Corbel"/>
                <a:sym typeface="Corbel"/>
              </a:defRPr>
            </a:lvl7pPr>
            <a:lvl8pPr marL="0" marR="0" lvl="7" indent="0" algn="r" rtl="0">
              <a:spcBef>
                <a:spcPts val="0"/>
              </a:spcBef>
              <a:buNone/>
              <a:defRPr sz="1200" b="1" i="0" u="none" strike="noStrike" cap="none">
                <a:solidFill>
                  <a:schemeClr val="accent1"/>
                </a:solidFill>
                <a:latin typeface="Corbel"/>
                <a:ea typeface="Corbel"/>
                <a:cs typeface="Corbel"/>
                <a:sym typeface="Corbel"/>
              </a:defRPr>
            </a:lvl8pPr>
            <a:lvl9pPr marL="0" marR="0" lvl="8" indent="0" algn="r" rtl="0">
              <a:spcBef>
                <a:spcPts val="0"/>
              </a:spcBef>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internetmatters.org/parental-%20controls/entertainment-search-engine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internetmatters.org/parental-controls/entertainment-search-engines/" TargetMode="External"/><Relationship Id="rId4" Type="http://schemas.openxmlformats.org/officeDocument/2006/relationships/hyperlink" Target="https://www.internetmatters.org/parental-controls/broadband-mobil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qustodio.com/en/" TargetMode="External"/><Relationship Id="rId3" Type="http://schemas.openxmlformats.org/officeDocument/2006/relationships/hyperlink" Target="https://www.internetmatters.org/resources/monitoring-apps-parents-guide/" TargetMode="External"/><Relationship Id="rId7" Type="http://schemas.openxmlformats.org/officeDocument/2006/relationships/hyperlink" Target="https://useboomerang.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meetcircle.com/" TargetMode="External"/><Relationship Id="rId5" Type="http://schemas.openxmlformats.org/officeDocument/2006/relationships/hyperlink" Target="https://families.google/familylink/" TargetMode="External"/><Relationship Id="rId10" Type="http://schemas.openxmlformats.org/officeDocument/2006/relationships/image" Target="../media/image1.png"/><Relationship Id="rId4" Type="http://schemas.openxmlformats.org/officeDocument/2006/relationships/hyperlink" Target="https://support.apple.com/en-us/HT208982" TargetMode="External"/><Relationship Id="rId9" Type="http://schemas.openxmlformats.org/officeDocument/2006/relationships/hyperlink" Target="https://ourpact.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eportharmfulcontent.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ditchthelabel.org/report/" TargetMode="External"/><Relationship Id="rId4" Type="http://schemas.openxmlformats.org/officeDocument/2006/relationships/hyperlink" Target="https://www.childline.org.uk/info-advice/bullying-abuse-safety/online-mobile-safety/report-%20remov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8tCC9yxUId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0" y="2316100"/>
            <a:ext cx="9232777" cy="388235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C09D50"/>
              </a:buClr>
              <a:buSzPct val="100000"/>
              <a:buFont typeface="Lato Light"/>
              <a:buNone/>
            </a:pPr>
            <a:br>
              <a:rPr lang="en-GB" sz="6000" dirty="0">
                <a:solidFill>
                  <a:srgbClr val="C09D50"/>
                </a:solidFill>
                <a:latin typeface="Lato Light"/>
                <a:ea typeface="Lato Light"/>
                <a:cs typeface="Lato Light"/>
                <a:sym typeface="Lato Light"/>
              </a:rPr>
            </a:br>
            <a:r>
              <a:rPr lang="en-GB" sz="6000" dirty="0">
                <a:solidFill>
                  <a:srgbClr val="002060"/>
                </a:solidFill>
                <a:latin typeface="NTR"/>
                <a:ea typeface="NTR"/>
                <a:cs typeface="NTR"/>
                <a:sym typeface="NTR"/>
              </a:rPr>
              <a:t>Online Safety Workshop for Parents/Carers</a:t>
            </a:r>
            <a:br>
              <a:rPr lang="en-GB" sz="6000" dirty="0">
                <a:solidFill>
                  <a:srgbClr val="002060"/>
                </a:solidFill>
                <a:latin typeface="NTR"/>
                <a:ea typeface="NTR"/>
                <a:cs typeface="NTR"/>
                <a:sym typeface="NTR"/>
              </a:rPr>
            </a:br>
            <a:r>
              <a:rPr lang="en-GB" sz="2200" dirty="0">
                <a:solidFill>
                  <a:srgbClr val="002060"/>
                </a:solidFill>
                <a:latin typeface="NTR"/>
                <a:ea typeface="NTR"/>
                <a:cs typeface="NTR"/>
                <a:sym typeface="NTR"/>
              </a:rPr>
              <a:t> </a:t>
            </a:r>
            <a:br>
              <a:rPr lang="en-GB" sz="6000" dirty="0">
                <a:solidFill>
                  <a:srgbClr val="002060"/>
                </a:solidFill>
                <a:latin typeface="NTR"/>
                <a:ea typeface="NTR"/>
                <a:cs typeface="NTR"/>
                <a:sym typeface="NTR"/>
              </a:rPr>
            </a:br>
            <a:r>
              <a:rPr lang="en-GB" sz="6000" dirty="0">
                <a:solidFill>
                  <a:srgbClr val="002060"/>
                </a:solidFill>
                <a:latin typeface="NTR"/>
                <a:ea typeface="NTR"/>
                <a:cs typeface="NTR"/>
                <a:sym typeface="NTR"/>
              </a:rPr>
              <a:t>Wednesday 22</a:t>
            </a:r>
            <a:r>
              <a:rPr lang="en-GB" sz="6000" baseline="30000" dirty="0">
                <a:solidFill>
                  <a:srgbClr val="002060"/>
                </a:solidFill>
                <a:latin typeface="NTR"/>
                <a:ea typeface="NTR"/>
                <a:cs typeface="NTR"/>
                <a:sym typeface="NTR"/>
              </a:rPr>
              <a:t>nd</a:t>
            </a:r>
            <a:r>
              <a:rPr lang="en-GB" sz="6000" dirty="0">
                <a:solidFill>
                  <a:srgbClr val="002060"/>
                </a:solidFill>
                <a:latin typeface="NTR"/>
                <a:ea typeface="NTR"/>
                <a:cs typeface="NTR"/>
                <a:sym typeface="NTR"/>
              </a:rPr>
              <a:t> May 2024</a:t>
            </a:r>
            <a:br>
              <a:rPr lang="en-GB" sz="6000" dirty="0">
                <a:solidFill>
                  <a:srgbClr val="002060"/>
                </a:solidFill>
                <a:latin typeface="NTR"/>
                <a:ea typeface="NTR"/>
                <a:cs typeface="NTR"/>
                <a:sym typeface="NTR"/>
              </a:rPr>
            </a:br>
            <a:r>
              <a:rPr lang="en-GB" sz="6000" dirty="0">
                <a:solidFill>
                  <a:srgbClr val="002060"/>
                </a:solidFill>
                <a:latin typeface="NTR"/>
                <a:ea typeface="NTR"/>
                <a:cs typeface="NTR"/>
                <a:sym typeface="NTR"/>
              </a:rPr>
              <a:t>Thursday 23rd May 2024</a:t>
            </a:r>
            <a:br>
              <a:rPr lang="en-GB" sz="6000" dirty="0">
                <a:solidFill>
                  <a:srgbClr val="002060"/>
                </a:solidFill>
                <a:latin typeface="NTR"/>
                <a:ea typeface="NTR"/>
                <a:cs typeface="NTR"/>
                <a:sym typeface="NTR"/>
              </a:rPr>
            </a:br>
            <a:r>
              <a:rPr lang="en-GB" sz="2200" dirty="0">
                <a:solidFill>
                  <a:srgbClr val="002060"/>
                </a:solidFill>
                <a:latin typeface="NTR"/>
                <a:ea typeface="NTR"/>
                <a:cs typeface="NTR"/>
                <a:sym typeface="NTR"/>
              </a:rPr>
              <a:t>  </a:t>
            </a:r>
            <a:br>
              <a:rPr lang="en-GB" sz="6000" dirty="0">
                <a:solidFill>
                  <a:srgbClr val="C09D50"/>
                </a:solidFill>
                <a:latin typeface="NTR"/>
                <a:ea typeface="NTR"/>
                <a:cs typeface="NTR"/>
                <a:sym typeface="NTR"/>
              </a:rPr>
            </a:br>
            <a:r>
              <a:rPr lang="en-GB" sz="6000" b="1" dirty="0">
                <a:solidFill>
                  <a:srgbClr val="BB8A00"/>
                </a:solidFill>
                <a:latin typeface="NTR"/>
                <a:ea typeface="NTR"/>
                <a:cs typeface="NTR"/>
                <a:sym typeface="NTR"/>
              </a:rPr>
              <a:t>Key Stage 2</a:t>
            </a:r>
            <a:br>
              <a:rPr lang="en-GB" sz="6000" dirty="0">
                <a:solidFill>
                  <a:srgbClr val="C09D50"/>
                </a:solidFill>
                <a:latin typeface="Lato Light"/>
                <a:ea typeface="Lato Light"/>
                <a:cs typeface="Lato Light"/>
                <a:sym typeface="Lato Light"/>
              </a:rPr>
            </a:br>
            <a:endParaRPr dirty="0"/>
          </a:p>
        </p:txBody>
      </p:sp>
      <p:pic>
        <p:nvPicPr>
          <p:cNvPr id="89" name="Google Shape;89;p1"/>
          <p:cNvPicPr preferRelativeResize="0"/>
          <p:nvPr/>
        </p:nvPicPr>
        <p:blipFill rotWithShape="1">
          <a:blip r:embed="rId3">
            <a:alphaModFix/>
          </a:blip>
          <a:srcRect/>
          <a:stretch/>
        </p:blipFill>
        <p:spPr>
          <a:xfrm>
            <a:off x="10125805" y="1070246"/>
            <a:ext cx="1337310" cy="1390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1"/>
          <p:cNvSpPr txBox="1">
            <a:spLocks noGrp="1"/>
          </p:cNvSpPr>
          <p:nvPr>
            <p:ph type="body" idx="1"/>
          </p:nvPr>
        </p:nvSpPr>
        <p:spPr>
          <a:xfrm>
            <a:off x="3362960" y="386382"/>
            <a:ext cx="8829040" cy="64716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200"/>
              <a:buNone/>
            </a:pPr>
            <a:r>
              <a:rPr lang="en-GB" sz="2200">
                <a:solidFill>
                  <a:schemeClr val="dk1"/>
                </a:solidFill>
                <a:latin typeface="NTR"/>
                <a:ea typeface="NTR"/>
                <a:cs typeface="NTR"/>
                <a:sym typeface="NTR"/>
              </a:rPr>
              <a:t>Our Digital Ambassadors have been working hard as a team, with their own classes and school leads including Mr. Gwilliams and Miss Farley!</a:t>
            </a:r>
            <a:endParaRPr>
              <a:solidFill>
                <a:schemeClr val="dk1"/>
              </a:solidFill>
            </a:endParaRPr>
          </a:p>
          <a:p>
            <a:pPr marL="182880" lvl="0" indent="-182880" algn="l" rtl="0">
              <a:lnSpc>
                <a:spcPct val="90000"/>
              </a:lnSpc>
              <a:spcBef>
                <a:spcPts val="1200"/>
              </a:spcBef>
              <a:spcAft>
                <a:spcPts val="0"/>
              </a:spcAft>
              <a:buClr>
                <a:schemeClr val="dk1"/>
              </a:buClr>
              <a:buSzPts val="2200"/>
              <a:buChar char="●"/>
            </a:pPr>
            <a:r>
              <a:rPr lang="en-GB" sz="2200">
                <a:solidFill>
                  <a:schemeClr val="dk1"/>
                </a:solidFill>
                <a:latin typeface="NTR"/>
                <a:ea typeface="NTR"/>
                <a:cs typeface="NTR"/>
                <a:sym typeface="NTR"/>
              </a:rPr>
              <a:t>They have identified a target for each year group:</a:t>
            </a:r>
            <a:endParaRPr>
              <a:solidFill>
                <a:schemeClr val="dk1"/>
              </a:solidFill>
            </a:endParaRPr>
          </a:p>
          <a:p>
            <a:pPr marL="182880" lvl="0" indent="-182880" algn="l" rtl="0">
              <a:lnSpc>
                <a:spcPct val="90000"/>
              </a:lnSpc>
              <a:spcBef>
                <a:spcPts val="1200"/>
              </a:spcBef>
              <a:spcAft>
                <a:spcPts val="0"/>
              </a:spcAft>
              <a:buClr>
                <a:schemeClr val="dk1"/>
              </a:buClr>
              <a:buSzPts val="2200"/>
              <a:buChar char="●"/>
            </a:pPr>
            <a:r>
              <a:rPr lang="en-GB" sz="2200">
                <a:solidFill>
                  <a:schemeClr val="dk1"/>
                </a:solidFill>
                <a:latin typeface="NTR"/>
                <a:ea typeface="NTR"/>
                <a:cs typeface="NTR"/>
                <a:sym typeface="NTR"/>
              </a:rPr>
              <a:t>Year 1 and 2: carefully choose what we say online and keep our personal information safe</a:t>
            </a:r>
            <a:br>
              <a:rPr lang="en-GB" sz="2200">
                <a:solidFill>
                  <a:schemeClr val="dk1"/>
                </a:solidFill>
                <a:latin typeface="NTR"/>
                <a:ea typeface="NTR"/>
                <a:cs typeface="NTR"/>
                <a:sym typeface="NTR"/>
              </a:rPr>
            </a:br>
            <a:r>
              <a:rPr lang="en-GB" sz="2200">
                <a:solidFill>
                  <a:schemeClr val="dk1"/>
                </a:solidFill>
                <a:latin typeface="NTR"/>
                <a:ea typeface="NTR"/>
                <a:cs typeface="NTR"/>
                <a:sym typeface="NTR"/>
              </a:rPr>
              <a:t>Year 3: choose and use online games and apps carefully; communicating safely with others</a:t>
            </a:r>
            <a:br>
              <a:rPr lang="en-GB" sz="2200">
                <a:solidFill>
                  <a:schemeClr val="dk1"/>
                </a:solidFill>
                <a:latin typeface="NTR"/>
                <a:ea typeface="NTR"/>
                <a:cs typeface="NTR"/>
                <a:sym typeface="NTR"/>
              </a:rPr>
            </a:br>
            <a:r>
              <a:rPr lang="en-GB" sz="2200">
                <a:solidFill>
                  <a:schemeClr val="dk1"/>
                </a:solidFill>
                <a:latin typeface="NTR"/>
                <a:ea typeface="NTR"/>
                <a:cs typeface="NTR"/>
                <a:sym typeface="NTR"/>
              </a:rPr>
              <a:t>Year 4: use messaging and online communication through games and emails safely (with our parents’ knowledge)</a:t>
            </a:r>
            <a:br>
              <a:rPr lang="en-GB" sz="2200">
                <a:solidFill>
                  <a:schemeClr val="dk1"/>
                </a:solidFill>
                <a:latin typeface="NTR"/>
                <a:ea typeface="NTR"/>
                <a:cs typeface="NTR"/>
                <a:sym typeface="NTR"/>
              </a:rPr>
            </a:br>
            <a:r>
              <a:rPr lang="en-GB" sz="2200">
                <a:solidFill>
                  <a:schemeClr val="dk1"/>
                </a:solidFill>
                <a:latin typeface="NTR"/>
                <a:ea typeface="NTR"/>
                <a:cs typeface="NTR"/>
                <a:sym typeface="NTR"/>
              </a:rPr>
              <a:t>Year 5: manage communication online safely; reporting not responding to</a:t>
            </a:r>
            <a:br>
              <a:rPr lang="en-GB" sz="2200">
                <a:solidFill>
                  <a:schemeClr val="dk1"/>
                </a:solidFill>
                <a:latin typeface="NTR"/>
                <a:ea typeface="NTR"/>
                <a:cs typeface="NTR"/>
                <a:sym typeface="NTR"/>
              </a:rPr>
            </a:br>
            <a:r>
              <a:rPr lang="en-GB" sz="2200">
                <a:solidFill>
                  <a:schemeClr val="dk1"/>
                </a:solidFill>
                <a:latin typeface="NTR"/>
                <a:ea typeface="NTR"/>
                <a:cs typeface="NTR"/>
                <a:sym typeface="NTR"/>
              </a:rPr>
              <a:t>unpleasant messages and cyberbullying</a:t>
            </a:r>
            <a:br>
              <a:rPr lang="en-GB" sz="2200">
                <a:solidFill>
                  <a:schemeClr val="dk1"/>
                </a:solidFill>
                <a:latin typeface="NTR"/>
                <a:ea typeface="NTR"/>
                <a:cs typeface="NTR"/>
                <a:sym typeface="NTR"/>
              </a:rPr>
            </a:br>
            <a:r>
              <a:rPr lang="en-GB" sz="2200">
                <a:solidFill>
                  <a:schemeClr val="dk1"/>
                </a:solidFill>
                <a:latin typeface="NTR"/>
                <a:ea typeface="NTR"/>
                <a:cs typeface="NTR"/>
                <a:sym typeface="NTR"/>
              </a:rPr>
              <a:t>Year 6: use advice from responsible adults to manage use apps and social media safely.</a:t>
            </a:r>
            <a:endParaRPr>
              <a:solidFill>
                <a:schemeClr val="dk1"/>
              </a:solidFill>
            </a:endParaRPr>
          </a:p>
          <a:p>
            <a:pPr marL="182880" lvl="0" indent="-182880" algn="l" rtl="0">
              <a:lnSpc>
                <a:spcPct val="90000"/>
              </a:lnSpc>
              <a:spcBef>
                <a:spcPts val="1200"/>
              </a:spcBef>
              <a:spcAft>
                <a:spcPts val="0"/>
              </a:spcAft>
              <a:buClr>
                <a:schemeClr val="dk1"/>
              </a:buClr>
              <a:buSzPts val="2200"/>
              <a:buChar char="●"/>
            </a:pPr>
            <a:r>
              <a:rPr lang="en-GB" sz="2200">
                <a:solidFill>
                  <a:schemeClr val="dk1"/>
                </a:solidFill>
                <a:latin typeface="NTR"/>
                <a:ea typeface="NTR"/>
                <a:cs typeface="NTR"/>
                <a:sym typeface="NTR"/>
              </a:rPr>
              <a:t> Then they looked at how we do this and achieve our goals. We are </a:t>
            </a:r>
            <a:br>
              <a:rPr lang="en-GB" sz="2200">
                <a:solidFill>
                  <a:schemeClr val="dk1"/>
                </a:solidFill>
                <a:latin typeface="NTR"/>
                <a:ea typeface="NTR"/>
                <a:cs typeface="NTR"/>
                <a:sym typeface="NTR"/>
              </a:rPr>
            </a:br>
            <a:r>
              <a:rPr lang="en-GB" sz="2200">
                <a:solidFill>
                  <a:schemeClr val="dk1"/>
                </a:solidFill>
                <a:latin typeface="NTR"/>
                <a:ea typeface="NTR"/>
                <a:cs typeface="NTR"/>
                <a:sym typeface="NTR"/>
              </a:rPr>
              <a:t>providing support and advice to our year groups and the school through advice and posters for the ICT Suites and classrooms. </a:t>
            </a:r>
            <a:endParaRPr>
              <a:solidFill>
                <a:schemeClr val="dk1"/>
              </a:solidFill>
            </a:endParaRPr>
          </a:p>
          <a:p>
            <a:pPr marL="182880" lvl="0" indent="-182880" algn="l" rtl="0">
              <a:lnSpc>
                <a:spcPct val="90000"/>
              </a:lnSpc>
              <a:spcBef>
                <a:spcPts val="1200"/>
              </a:spcBef>
              <a:spcAft>
                <a:spcPts val="0"/>
              </a:spcAft>
              <a:buClr>
                <a:schemeClr val="dk1"/>
              </a:buClr>
              <a:buSzPts val="2200"/>
              <a:buChar char="●"/>
            </a:pPr>
            <a:r>
              <a:rPr lang="en-GB" sz="2200">
                <a:solidFill>
                  <a:srgbClr val="0D0D0D"/>
                </a:solidFill>
                <a:latin typeface="NTR"/>
                <a:ea typeface="NTR"/>
                <a:cs typeface="NTR"/>
                <a:sym typeface="NTR"/>
              </a:rPr>
              <a:t>Well done Digital Ambassadors!</a:t>
            </a:r>
            <a:br>
              <a:rPr lang="en-GB" sz="2200">
                <a:latin typeface="NTR"/>
                <a:ea typeface="NTR"/>
                <a:cs typeface="NTR"/>
                <a:sym typeface="NTR"/>
              </a:rPr>
            </a:br>
            <a:endParaRPr sz="2200">
              <a:latin typeface="NTR"/>
              <a:ea typeface="NTR"/>
              <a:cs typeface="NTR"/>
              <a:sym typeface="NTR"/>
            </a:endParaRPr>
          </a:p>
        </p:txBody>
      </p:sp>
      <p:sp>
        <p:nvSpPr>
          <p:cNvPr id="169" name="Google Shape;169;p11"/>
          <p:cNvSpPr/>
          <p:nvPr/>
        </p:nvSpPr>
        <p:spPr>
          <a:xfrm>
            <a:off x="105794" y="2036606"/>
            <a:ext cx="3140700" cy="1323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002060"/>
                </a:solidFill>
                <a:latin typeface="NTR"/>
                <a:ea typeface="NTR"/>
                <a:cs typeface="NTR"/>
                <a:sym typeface="NTR"/>
              </a:rPr>
              <a:t>Digital Ambassadors </a:t>
            </a:r>
            <a:endParaRPr/>
          </a:p>
        </p:txBody>
      </p:sp>
      <p:pic>
        <p:nvPicPr>
          <p:cNvPr id="170" name="Google Shape;170;p11"/>
          <p:cNvPicPr preferRelativeResize="0"/>
          <p:nvPr/>
        </p:nvPicPr>
        <p:blipFill rotWithShape="1">
          <a:blip r:embed="rId3">
            <a:alphaModFix/>
          </a:blip>
          <a:srcRect/>
          <a:stretch/>
        </p:blipFill>
        <p:spPr>
          <a:xfrm>
            <a:off x="1007532" y="3112093"/>
            <a:ext cx="1337310" cy="1390650"/>
          </a:xfrm>
          <a:prstGeom prst="rect">
            <a:avLst/>
          </a:prstGeom>
          <a:noFill/>
          <a:ln>
            <a:noFill/>
          </a:ln>
        </p:spPr>
      </p:pic>
      <p:pic>
        <p:nvPicPr>
          <p:cNvPr id="171" name="Google Shape;171;p11" descr="IMG_5395.jpg"/>
          <p:cNvPicPr preferRelativeResize="0"/>
          <p:nvPr/>
        </p:nvPicPr>
        <p:blipFill rotWithShape="1">
          <a:blip r:embed="rId4">
            <a:alphaModFix/>
          </a:blip>
          <a:srcRect t="28418"/>
          <a:stretch/>
        </p:blipFill>
        <p:spPr>
          <a:xfrm>
            <a:off x="105794" y="4730453"/>
            <a:ext cx="3059819" cy="2127547"/>
          </a:xfrm>
          <a:prstGeom prst="rect">
            <a:avLst/>
          </a:prstGeom>
          <a:noFill/>
          <a:ln>
            <a:noFill/>
          </a:ln>
        </p:spPr>
      </p:pic>
      <p:pic>
        <p:nvPicPr>
          <p:cNvPr id="172" name="Google Shape;172;p11"/>
          <p:cNvPicPr preferRelativeResize="0"/>
          <p:nvPr/>
        </p:nvPicPr>
        <p:blipFill rotWithShape="1">
          <a:blip r:embed="rId5">
            <a:alphaModFix/>
          </a:blip>
          <a:srcRect l="17675" t="13510" b="15421"/>
          <a:stretch/>
        </p:blipFill>
        <p:spPr>
          <a:xfrm>
            <a:off x="52100" y="101150"/>
            <a:ext cx="3059827" cy="19811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2"/>
          <p:cNvSpPr txBox="1">
            <a:spLocks noGrp="1"/>
          </p:cNvSpPr>
          <p:nvPr>
            <p:ph type="body" idx="1"/>
          </p:nvPr>
        </p:nvSpPr>
        <p:spPr>
          <a:xfrm>
            <a:off x="3677748" y="202553"/>
            <a:ext cx="8063978" cy="4576864"/>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Clr>
                <a:schemeClr val="dk1"/>
              </a:buClr>
              <a:buSzPts val="2800"/>
              <a:buChar char="●"/>
            </a:pPr>
            <a:r>
              <a:rPr lang="en-GB" sz="2800" b="1">
                <a:solidFill>
                  <a:schemeClr val="dk1"/>
                </a:solidFill>
                <a:latin typeface="NTR"/>
                <a:ea typeface="NTR"/>
                <a:cs typeface="NTR"/>
                <a:sym typeface="NTR"/>
              </a:rPr>
              <a:t>Stay Informed:</a:t>
            </a:r>
            <a:r>
              <a:rPr lang="en-GB" sz="2800">
                <a:solidFill>
                  <a:schemeClr val="dk1"/>
                </a:solidFill>
                <a:latin typeface="NTR"/>
                <a:ea typeface="NTR"/>
                <a:cs typeface="NTR"/>
                <a:sym typeface="NTR"/>
              </a:rPr>
              <a:t> regularly update yourself with online safety practices and emerging risks.</a:t>
            </a:r>
            <a:endParaRPr>
              <a:solidFill>
                <a:schemeClr val="dk1"/>
              </a:solidFill>
            </a:endParaRPr>
          </a:p>
          <a:p>
            <a:pPr marL="182880" lvl="0" indent="-182880" algn="l" rtl="0">
              <a:lnSpc>
                <a:spcPct val="90000"/>
              </a:lnSpc>
              <a:spcBef>
                <a:spcPts val="1200"/>
              </a:spcBef>
              <a:spcAft>
                <a:spcPts val="0"/>
              </a:spcAft>
              <a:buClr>
                <a:schemeClr val="dk1"/>
              </a:buClr>
              <a:buSzPts val="2800"/>
              <a:buChar char="●"/>
            </a:pPr>
            <a:r>
              <a:rPr lang="en-GB" sz="2800" b="1">
                <a:solidFill>
                  <a:schemeClr val="dk1"/>
                </a:solidFill>
                <a:latin typeface="NTR"/>
                <a:ea typeface="NTR"/>
                <a:cs typeface="NTR"/>
                <a:sym typeface="NTR"/>
              </a:rPr>
              <a:t>Communicate:</a:t>
            </a:r>
            <a:r>
              <a:rPr lang="en-GB" sz="2800">
                <a:solidFill>
                  <a:schemeClr val="dk1"/>
                </a:solidFill>
                <a:latin typeface="NTR"/>
                <a:ea typeface="NTR"/>
                <a:cs typeface="NTR"/>
                <a:sym typeface="NTR"/>
              </a:rPr>
              <a:t> through open conversations with your child about their online activities and experiences.</a:t>
            </a:r>
            <a:endParaRPr>
              <a:solidFill>
                <a:schemeClr val="dk1"/>
              </a:solidFill>
            </a:endParaRPr>
          </a:p>
          <a:p>
            <a:pPr marL="182880" lvl="0" indent="-182880" algn="l" rtl="0">
              <a:lnSpc>
                <a:spcPct val="90000"/>
              </a:lnSpc>
              <a:spcBef>
                <a:spcPts val="1200"/>
              </a:spcBef>
              <a:spcAft>
                <a:spcPts val="0"/>
              </a:spcAft>
              <a:buClr>
                <a:schemeClr val="dk1"/>
              </a:buClr>
              <a:buSzPts val="2800"/>
              <a:buChar char="●"/>
            </a:pPr>
            <a:r>
              <a:rPr lang="en-GB" sz="2800" b="1">
                <a:solidFill>
                  <a:schemeClr val="dk1"/>
                </a:solidFill>
                <a:latin typeface="NTR"/>
                <a:ea typeface="NTR"/>
                <a:cs typeface="NTR"/>
                <a:sym typeface="NTR"/>
              </a:rPr>
              <a:t>Set Rules:</a:t>
            </a:r>
            <a:r>
              <a:rPr lang="en-GB" sz="2800">
                <a:solidFill>
                  <a:schemeClr val="dk1"/>
                </a:solidFill>
                <a:latin typeface="NTR"/>
                <a:ea typeface="NTR"/>
                <a:cs typeface="NTR"/>
                <a:sym typeface="NTR"/>
              </a:rPr>
              <a:t> establishing clear rules and guidelines for internet use at home (using the AUPs)</a:t>
            </a:r>
            <a:endParaRPr>
              <a:solidFill>
                <a:schemeClr val="dk1"/>
              </a:solidFill>
            </a:endParaRPr>
          </a:p>
          <a:p>
            <a:pPr marL="0" lvl="0" indent="0" algn="l" rtl="0">
              <a:lnSpc>
                <a:spcPct val="90000"/>
              </a:lnSpc>
              <a:spcBef>
                <a:spcPts val="1200"/>
              </a:spcBef>
              <a:spcAft>
                <a:spcPts val="0"/>
              </a:spcAft>
              <a:buSzPts val="4600"/>
              <a:buNone/>
            </a:pPr>
            <a:endParaRPr sz="4600">
              <a:latin typeface="NTR"/>
              <a:ea typeface="NTR"/>
              <a:cs typeface="NTR"/>
              <a:sym typeface="NTR"/>
            </a:endParaRPr>
          </a:p>
          <a:p>
            <a:pPr marL="0" lvl="0" indent="0" algn="ctr" rtl="0">
              <a:lnSpc>
                <a:spcPct val="90000"/>
              </a:lnSpc>
              <a:spcBef>
                <a:spcPts val="1200"/>
              </a:spcBef>
              <a:spcAft>
                <a:spcPts val="0"/>
              </a:spcAft>
              <a:buSzPts val="3200"/>
              <a:buNone/>
            </a:pPr>
            <a:endParaRPr sz="3200">
              <a:latin typeface="NTR"/>
              <a:ea typeface="NTR"/>
              <a:cs typeface="NTR"/>
              <a:sym typeface="NTR"/>
            </a:endParaRPr>
          </a:p>
        </p:txBody>
      </p:sp>
      <p:sp>
        <p:nvSpPr>
          <p:cNvPr id="178" name="Google Shape;178;p12"/>
          <p:cNvSpPr/>
          <p:nvPr/>
        </p:nvSpPr>
        <p:spPr>
          <a:xfrm>
            <a:off x="105794" y="833656"/>
            <a:ext cx="3140700" cy="19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002060"/>
                </a:solidFill>
                <a:latin typeface="NTR"/>
                <a:ea typeface="NTR"/>
                <a:cs typeface="NTR"/>
                <a:sym typeface="NTR"/>
              </a:rPr>
              <a:t>What basic practises can we develop beyond school boundaries?</a:t>
            </a:r>
            <a:endParaRPr/>
          </a:p>
        </p:txBody>
      </p:sp>
      <p:pic>
        <p:nvPicPr>
          <p:cNvPr id="179" name="Google Shape;179;p12"/>
          <p:cNvPicPr preferRelativeResize="0"/>
          <p:nvPr/>
        </p:nvPicPr>
        <p:blipFill rotWithShape="1">
          <a:blip r:embed="rId3">
            <a:alphaModFix/>
          </a:blip>
          <a:srcRect/>
          <a:stretch/>
        </p:blipFill>
        <p:spPr>
          <a:xfrm>
            <a:off x="942236" y="4298477"/>
            <a:ext cx="1337310" cy="1390650"/>
          </a:xfrm>
          <a:prstGeom prst="rect">
            <a:avLst/>
          </a:prstGeom>
          <a:noFill/>
          <a:ln>
            <a:noFill/>
          </a:ln>
        </p:spPr>
      </p:pic>
      <p:pic>
        <p:nvPicPr>
          <p:cNvPr id="180" name="Google Shape;180;p12" descr="Staying safe online | Internet safety tips | Kids Helpline"/>
          <p:cNvPicPr preferRelativeResize="0"/>
          <p:nvPr/>
        </p:nvPicPr>
        <p:blipFill rotWithShape="1">
          <a:blip r:embed="rId4">
            <a:alphaModFix/>
          </a:blip>
          <a:srcRect/>
          <a:stretch/>
        </p:blipFill>
        <p:spPr>
          <a:xfrm>
            <a:off x="9653286" y="5378166"/>
            <a:ext cx="2215874" cy="1277282"/>
          </a:xfrm>
          <a:prstGeom prst="rect">
            <a:avLst/>
          </a:prstGeom>
          <a:noFill/>
          <a:ln>
            <a:noFill/>
          </a:ln>
        </p:spPr>
      </p:pic>
      <p:sp>
        <p:nvSpPr>
          <p:cNvPr id="181" name="Google Shape;181;p12"/>
          <p:cNvSpPr/>
          <p:nvPr/>
        </p:nvSpPr>
        <p:spPr>
          <a:xfrm>
            <a:off x="3612353" y="3169015"/>
            <a:ext cx="8194963" cy="241604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Arial"/>
              <a:buChar char="●"/>
            </a:pPr>
            <a:r>
              <a:rPr lang="en-GB" sz="2800" b="1">
                <a:solidFill>
                  <a:schemeClr val="dk1"/>
                </a:solidFill>
                <a:latin typeface="NTR"/>
                <a:ea typeface="NTR"/>
                <a:cs typeface="NTR"/>
                <a:sym typeface="NTR"/>
              </a:rPr>
              <a:t>Monitor online activity in person</a:t>
            </a:r>
            <a:r>
              <a:rPr lang="en-GB" sz="2800">
                <a:solidFill>
                  <a:schemeClr val="dk1"/>
                </a:solidFill>
                <a:latin typeface="NTR"/>
                <a:ea typeface="NTR"/>
                <a:cs typeface="NTR"/>
                <a:sym typeface="NTR"/>
              </a:rPr>
              <a:t>: (more challenging as your child gets older)</a:t>
            </a:r>
            <a:r>
              <a:rPr lang="en-GB"/>
              <a:t> </a:t>
            </a:r>
            <a:r>
              <a:rPr lang="en-GB" sz="2800">
                <a:solidFill>
                  <a:schemeClr val="dk1"/>
                </a:solidFill>
                <a:latin typeface="NTR"/>
                <a:ea typeface="NTR"/>
                <a:cs typeface="NTR"/>
                <a:sym typeface="NTR"/>
              </a:rPr>
              <a:t>limiting the amount of time your child spends online </a:t>
            </a:r>
            <a:endParaRPr sz="1100">
              <a:solidFill>
                <a:schemeClr val="dk1"/>
              </a:solidFill>
              <a:latin typeface="NTR"/>
              <a:ea typeface="NTR"/>
              <a:cs typeface="NTR"/>
              <a:sym typeface="NTR"/>
            </a:endParaRPr>
          </a:p>
          <a:p>
            <a:pPr marL="285750" marR="0" lvl="0" indent="-285750" algn="l" rtl="0">
              <a:spcBef>
                <a:spcPts val="0"/>
              </a:spcBef>
              <a:spcAft>
                <a:spcPts val="0"/>
              </a:spcAft>
              <a:buClr>
                <a:schemeClr val="dk1"/>
              </a:buClr>
              <a:buSzPts val="2800"/>
              <a:buFont typeface="Arial"/>
              <a:buChar char="●"/>
            </a:pPr>
            <a:r>
              <a:rPr lang="en-GB" sz="2800" b="1">
                <a:solidFill>
                  <a:schemeClr val="dk1"/>
                </a:solidFill>
                <a:latin typeface="NTR"/>
                <a:ea typeface="NTR"/>
                <a:cs typeface="NTR"/>
                <a:sym typeface="NTR"/>
              </a:rPr>
              <a:t>Healthy activity: </a:t>
            </a:r>
            <a:r>
              <a:rPr lang="en-GB" sz="2800">
                <a:solidFill>
                  <a:schemeClr val="dk1"/>
                </a:solidFill>
                <a:latin typeface="NTR"/>
                <a:ea typeface="NTR"/>
                <a:cs typeface="NTR"/>
                <a:sym typeface="NTR"/>
              </a:rPr>
              <a:t>balance screen time with other activities, such as outdoor play and reading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3"/>
          <p:cNvSpPr/>
          <p:nvPr/>
        </p:nvSpPr>
        <p:spPr>
          <a:xfrm>
            <a:off x="137424" y="785144"/>
            <a:ext cx="3140785" cy="37856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002060"/>
                </a:solidFill>
                <a:latin typeface="NTR"/>
                <a:ea typeface="NTR"/>
                <a:cs typeface="NTR"/>
                <a:sym typeface="NTR"/>
              </a:rPr>
              <a:t>What do we need to monitor beyond the school boundaries?</a:t>
            </a:r>
            <a:endParaRPr/>
          </a:p>
        </p:txBody>
      </p:sp>
      <p:pic>
        <p:nvPicPr>
          <p:cNvPr id="187" name="Google Shape;187;p13"/>
          <p:cNvPicPr preferRelativeResize="0"/>
          <p:nvPr/>
        </p:nvPicPr>
        <p:blipFill rotWithShape="1">
          <a:blip r:embed="rId3">
            <a:alphaModFix/>
          </a:blip>
          <a:srcRect/>
          <a:stretch/>
        </p:blipFill>
        <p:spPr>
          <a:xfrm>
            <a:off x="1039161" y="4570796"/>
            <a:ext cx="1337310" cy="1390650"/>
          </a:xfrm>
          <a:prstGeom prst="rect">
            <a:avLst/>
          </a:prstGeom>
          <a:noFill/>
          <a:ln>
            <a:noFill/>
          </a:ln>
        </p:spPr>
      </p:pic>
      <p:pic>
        <p:nvPicPr>
          <p:cNvPr id="188" name="Google Shape;188;p13"/>
          <p:cNvPicPr preferRelativeResize="0"/>
          <p:nvPr/>
        </p:nvPicPr>
        <p:blipFill rotWithShape="1">
          <a:blip r:embed="rId4">
            <a:alphaModFix/>
          </a:blip>
          <a:srcRect/>
          <a:stretch/>
        </p:blipFill>
        <p:spPr>
          <a:xfrm>
            <a:off x="3670088" y="268685"/>
            <a:ext cx="8134589" cy="6100942"/>
          </a:xfrm>
          <a:prstGeom prst="rect">
            <a:avLst/>
          </a:prstGeom>
          <a:noFill/>
          <a:ln>
            <a:noFill/>
          </a:ln>
        </p:spPr>
      </p:pic>
      <p:pic>
        <p:nvPicPr>
          <p:cNvPr id="189" name="Google Shape;189;p13"/>
          <p:cNvPicPr preferRelativeResize="0"/>
          <p:nvPr/>
        </p:nvPicPr>
        <p:blipFill>
          <a:blip r:embed="rId5">
            <a:alphaModFix/>
          </a:blip>
          <a:stretch>
            <a:fillRect/>
          </a:stretch>
        </p:blipFill>
        <p:spPr>
          <a:xfrm>
            <a:off x="7262413" y="5908050"/>
            <a:ext cx="949948" cy="9499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4"/>
          <p:cNvSpPr txBox="1">
            <a:spLocks noGrp="1"/>
          </p:cNvSpPr>
          <p:nvPr>
            <p:ph type="body" idx="1"/>
          </p:nvPr>
        </p:nvSpPr>
        <p:spPr>
          <a:xfrm>
            <a:off x="3611300" y="4101250"/>
            <a:ext cx="8457600" cy="255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800"/>
              <a:buFont typeface="Arial"/>
              <a:buNone/>
            </a:pPr>
            <a:r>
              <a:rPr lang="en-GB" sz="3800">
                <a:solidFill>
                  <a:schemeClr val="dk1"/>
                </a:solidFill>
                <a:latin typeface="Calibri"/>
                <a:ea typeface="Calibri"/>
                <a:cs typeface="Calibri"/>
                <a:sym typeface="Calibri"/>
              </a:rPr>
              <a:t>By the age of 12, 55% have bad experiences and 69% aware of online reporting, 27% aware of end to end encryption.</a:t>
            </a:r>
            <a:endParaRPr sz="3200">
              <a:solidFill>
                <a:schemeClr val="dk1"/>
              </a:solidFill>
              <a:latin typeface="NTR"/>
              <a:ea typeface="NTR"/>
              <a:cs typeface="NTR"/>
              <a:sym typeface="NTR"/>
            </a:endParaRPr>
          </a:p>
        </p:txBody>
      </p:sp>
      <p:sp>
        <p:nvSpPr>
          <p:cNvPr id="195" name="Google Shape;195;p14"/>
          <p:cNvSpPr/>
          <p:nvPr/>
        </p:nvSpPr>
        <p:spPr>
          <a:xfrm>
            <a:off x="105794" y="1354531"/>
            <a:ext cx="3140785"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002060"/>
                </a:solidFill>
                <a:latin typeface="NTR"/>
                <a:ea typeface="NTR"/>
                <a:cs typeface="NTR"/>
                <a:sym typeface="NTR"/>
              </a:rPr>
              <a:t>What online activity is taking place? </a:t>
            </a:r>
            <a:endParaRPr/>
          </a:p>
        </p:txBody>
      </p:sp>
      <p:pic>
        <p:nvPicPr>
          <p:cNvPr id="196" name="Google Shape;196;p14"/>
          <p:cNvPicPr preferRelativeResize="0"/>
          <p:nvPr/>
        </p:nvPicPr>
        <p:blipFill rotWithShape="1">
          <a:blip r:embed="rId3">
            <a:alphaModFix/>
          </a:blip>
          <a:srcRect/>
          <a:stretch/>
        </p:blipFill>
        <p:spPr>
          <a:xfrm>
            <a:off x="914935" y="3879662"/>
            <a:ext cx="1337310" cy="1390650"/>
          </a:xfrm>
          <a:prstGeom prst="rect">
            <a:avLst/>
          </a:prstGeom>
          <a:noFill/>
          <a:ln>
            <a:noFill/>
          </a:ln>
        </p:spPr>
      </p:pic>
      <p:sp>
        <p:nvSpPr>
          <p:cNvPr id="197" name="Google Shape;197;p14"/>
          <p:cNvSpPr txBox="1">
            <a:spLocks noGrp="1"/>
          </p:cNvSpPr>
          <p:nvPr>
            <p:ph type="body" idx="1"/>
          </p:nvPr>
        </p:nvSpPr>
        <p:spPr>
          <a:xfrm>
            <a:off x="3811850" y="163951"/>
            <a:ext cx="8054400" cy="2643600"/>
          </a:xfrm>
          <a:prstGeom prst="rect">
            <a:avLst/>
          </a:prstGeom>
          <a:noFill/>
          <a:ln>
            <a:noFill/>
          </a:ln>
        </p:spPr>
        <p:txBody>
          <a:bodyPr spcFirstLastPara="1" wrap="square" lIns="91425" tIns="45700" rIns="91425" bIns="45700" anchor="ctr" anchorCtr="0">
            <a:normAutofit fontScale="85000" lnSpcReduction="10000"/>
          </a:bodyPr>
          <a:lstStyle/>
          <a:p>
            <a:pPr marL="457200" lvl="0" indent="0" algn="l" rtl="0">
              <a:lnSpc>
                <a:spcPct val="100000"/>
              </a:lnSpc>
              <a:spcBef>
                <a:spcPts val="0"/>
              </a:spcBef>
              <a:spcAft>
                <a:spcPts val="0"/>
              </a:spcAft>
              <a:buNone/>
            </a:pPr>
            <a:r>
              <a:rPr lang="en-GB" sz="4400">
                <a:solidFill>
                  <a:schemeClr val="dk1"/>
                </a:solidFill>
                <a:latin typeface="Arial"/>
                <a:ea typeface="Arial"/>
                <a:cs typeface="Arial"/>
                <a:sym typeface="Arial"/>
              </a:rPr>
              <a:t>Children by the age of 11:</a:t>
            </a:r>
            <a:endParaRPr sz="4400">
              <a:solidFill>
                <a:schemeClr val="dk1"/>
              </a:solidFill>
              <a:latin typeface="Arial"/>
              <a:ea typeface="Arial"/>
              <a:cs typeface="Arial"/>
              <a:sym typeface="Arial"/>
            </a:endParaRPr>
          </a:p>
          <a:p>
            <a:pPr marL="457200" lvl="0" indent="-466090" algn="l" rtl="0">
              <a:lnSpc>
                <a:spcPct val="100000"/>
              </a:lnSpc>
              <a:spcBef>
                <a:spcPts val="0"/>
              </a:spcBef>
              <a:spcAft>
                <a:spcPts val="0"/>
              </a:spcAft>
              <a:buClr>
                <a:schemeClr val="dk1"/>
              </a:buClr>
              <a:buSzPct val="100000"/>
              <a:buFont typeface="Arial"/>
              <a:buChar char="●"/>
            </a:pPr>
            <a:r>
              <a:rPr lang="en-GB" sz="4400">
                <a:solidFill>
                  <a:schemeClr val="dk1"/>
                </a:solidFill>
                <a:latin typeface="Arial"/>
                <a:ea typeface="Arial"/>
                <a:cs typeface="Arial"/>
                <a:sym typeface="Arial"/>
              </a:rPr>
              <a:t>59% use social media regularly</a:t>
            </a:r>
            <a:endParaRPr sz="4400">
              <a:solidFill>
                <a:schemeClr val="dk1"/>
              </a:solidFill>
              <a:latin typeface="Arial"/>
              <a:ea typeface="Arial"/>
              <a:cs typeface="Arial"/>
              <a:sym typeface="Arial"/>
            </a:endParaRPr>
          </a:p>
          <a:p>
            <a:pPr marL="457200" lvl="0" indent="-466090" algn="l" rtl="0">
              <a:lnSpc>
                <a:spcPct val="100000"/>
              </a:lnSpc>
              <a:spcBef>
                <a:spcPts val="0"/>
              </a:spcBef>
              <a:spcAft>
                <a:spcPts val="0"/>
              </a:spcAft>
              <a:buClr>
                <a:schemeClr val="dk1"/>
              </a:buClr>
              <a:buSzPct val="100000"/>
              <a:buFont typeface="Arial"/>
              <a:buChar char="●"/>
            </a:pPr>
            <a:r>
              <a:rPr lang="en-GB" sz="4400">
                <a:solidFill>
                  <a:schemeClr val="dk1"/>
                </a:solidFill>
                <a:latin typeface="Arial"/>
                <a:ea typeface="Arial"/>
                <a:cs typeface="Arial"/>
                <a:sym typeface="Arial"/>
              </a:rPr>
              <a:t>91% use messaging services</a:t>
            </a:r>
            <a:endParaRPr sz="4400">
              <a:solidFill>
                <a:schemeClr val="dk1"/>
              </a:solidFill>
              <a:latin typeface="Arial"/>
              <a:ea typeface="Arial"/>
              <a:cs typeface="Arial"/>
              <a:sym typeface="Arial"/>
            </a:endParaRPr>
          </a:p>
          <a:p>
            <a:pPr marL="457200" lvl="0" indent="-466090" algn="l" rtl="0">
              <a:lnSpc>
                <a:spcPct val="100000"/>
              </a:lnSpc>
              <a:spcBef>
                <a:spcPts val="0"/>
              </a:spcBef>
              <a:spcAft>
                <a:spcPts val="0"/>
              </a:spcAft>
              <a:buClr>
                <a:schemeClr val="dk1"/>
              </a:buClr>
              <a:buSzPct val="100000"/>
              <a:buFont typeface="Arial"/>
              <a:buChar char="●"/>
            </a:pPr>
            <a:r>
              <a:rPr lang="en-GB" sz="4400">
                <a:solidFill>
                  <a:schemeClr val="dk1"/>
                </a:solidFill>
                <a:latin typeface="Arial"/>
                <a:ea typeface="Arial"/>
                <a:cs typeface="Arial"/>
                <a:sym typeface="Arial"/>
              </a:rPr>
              <a:t>95% access online video-sharing</a:t>
            </a:r>
            <a:endParaRPr sz="4400">
              <a:solidFill>
                <a:schemeClr val="dk1"/>
              </a:solidFill>
              <a:latin typeface="Arial"/>
              <a:ea typeface="Arial"/>
              <a:cs typeface="Arial"/>
              <a:sym typeface="Arial"/>
            </a:endParaRPr>
          </a:p>
          <a:p>
            <a:pPr marL="457200" lvl="0" indent="0" algn="l" rtl="0">
              <a:lnSpc>
                <a:spcPct val="100000"/>
              </a:lnSpc>
              <a:spcBef>
                <a:spcPts val="0"/>
              </a:spcBef>
              <a:spcAft>
                <a:spcPts val="0"/>
              </a:spcAft>
              <a:buNone/>
            </a:pPr>
            <a:endParaRPr sz="3200">
              <a:solidFill>
                <a:schemeClr val="dk1"/>
              </a:solidFill>
              <a:latin typeface="NTR"/>
              <a:ea typeface="NTR"/>
              <a:cs typeface="NTR"/>
              <a:sym typeface="NTR"/>
            </a:endParaRPr>
          </a:p>
        </p:txBody>
      </p:sp>
      <p:sp>
        <p:nvSpPr>
          <p:cNvPr id="198" name="Google Shape;198;p14"/>
          <p:cNvSpPr txBox="1"/>
          <p:nvPr/>
        </p:nvSpPr>
        <p:spPr>
          <a:xfrm>
            <a:off x="3516775" y="2217000"/>
            <a:ext cx="6642600" cy="174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200">
                <a:solidFill>
                  <a:schemeClr val="dk1"/>
                </a:solidFill>
              </a:rPr>
              <a:t>Is this okay? Why or why not?</a:t>
            </a:r>
            <a:endParaRPr sz="3200">
              <a:solidFill>
                <a:schemeClr val="dk1"/>
              </a:solidFill>
            </a:endParaRPr>
          </a:p>
          <a:p>
            <a:pPr marL="0" lvl="0" indent="0" algn="ctr" rtl="0">
              <a:spcBef>
                <a:spcPts val="640"/>
              </a:spcBef>
              <a:spcAft>
                <a:spcPts val="0"/>
              </a:spcAft>
              <a:buNone/>
            </a:pPr>
            <a:r>
              <a:rPr lang="en-GB" sz="3200">
                <a:solidFill>
                  <a:schemeClr val="dk1"/>
                </a:solidFill>
              </a:rPr>
              <a:t>At what age should children start   to use social media platform?</a:t>
            </a:r>
            <a:endParaRPr>
              <a:solidFill>
                <a:schemeClr val="dk1"/>
              </a:solidFill>
            </a:endParaRPr>
          </a:p>
        </p:txBody>
      </p:sp>
      <p:grpSp>
        <p:nvGrpSpPr>
          <p:cNvPr id="199" name="Google Shape;199;p14"/>
          <p:cNvGrpSpPr/>
          <p:nvPr/>
        </p:nvGrpSpPr>
        <p:grpSpPr>
          <a:xfrm>
            <a:off x="9753825" y="3115451"/>
            <a:ext cx="2211650" cy="985798"/>
            <a:chOff x="3115259" y="5335356"/>
            <a:chExt cx="2211650" cy="985798"/>
          </a:xfrm>
        </p:grpSpPr>
        <p:pic>
          <p:nvPicPr>
            <p:cNvPr id="200" name="Google Shape;200;p14" descr="like.png"/>
            <p:cNvPicPr preferRelativeResize="0"/>
            <p:nvPr/>
          </p:nvPicPr>
          <p:blipFill rotWithShape="1">
            <a:blip r:embed="rId4">
              <a:alphaModFix/>
            </a:blip>
            <a:srcRect/>
            <a:stretch/>
          </p:blipFill>
          <p:spPr>
            <a:xfrm>
              <a:off x="3115259" y="5399629"/>
              <a:ext cx="921525" cy="921525"/>
            </a:xfrm>
            <a:prstGeom prst="rect">
              <a:avLst/>
            </a:prstGeom>
            <a:noFill/>
            <a:ln>
              <a:noFill/>
            </a:ln>
          </p:spPr>
        </p:pic>
        <p:pic>
          <p:nvPicPr>
            <p:cNvPr id="201" name="Google Shape;201;p14"/>
            <p:cNvPicPr preferRelativeResize="0"/>
            <p:nvPr/>
          </p:nvPicPr>
          <p:blipFill rotWithShape="1">
            <a:blip r:embed="rId5">
              <a:alphaModFix/>
            </a:blip>
            <a:srcRect/>
            <a:stretch/>
          </p:blipFill>
          <p:spPr>
            <a:xfrm>
              <a:off x="4341134" y="5335356"/>
              <a:ext cx="985775" cy="985798"/>
            </a:xfrm>
            <a:prstGeom prst="rect">
              <a:avLst/>
            </a:prstGeom>
            <a:noFill/>
            <a:ln>
              <a:noFill/>
            </a:ln>
          </p:spPr>
        </p:pic>
      </p:grpSp>
      <p:sp>
        <p:nvSpPr>
          <p:cNvPr id="202" name="Google Shape;202;p14"/>
          <p:cNvSpPr txBox="1"/>
          <p:nvPr/>
        </p:nvSpPr>
        <p:spPr>
          <a:xfrm>
            <a:off x="3474625" y="3756525"/>
            <a:ext cx="6726900" cy="585000"/>
          </a:xfrm>
          <a:prstGeom prst="rect">
            <a:avLst/>
          </a:prstGeom>
          <a:noFill/>
          <a:ln>
            <a:noFill/>
          </a:ln>
        </p:spPr>
        <p:txBody>
          <a:bodyPr spcFirstLastPara="1" wrap="square" lIns="91425" tIns="91425" rIns="91425" bIns="91425" anchor="t" anchorCtr="0">
            <a:spAutoFit/>
          </a:bodyPr>
          <a:lstStyle/>
          <a:p>
            <a:pPr marL="0" lvl="0" indent="0" algn="ctr" rtl="0">
              <a:spcBef>
                <a:spcPts val="640"/>
              </a:spcBef>
              <a:spcAft>
                <a:spcPts val="0"/>
              </a:spcAft>
              <a:buNone/>
            </a:pPr>
            <a:r>
              <a:rPr lang="en-GB" sz="2600" i="1">
                <a:solidFill>
                  <a:schemeClr val="dk1"/>
                </a:solidFill>
              </a:rPr>
              <a:t>(Guidance is 13 years old for most apps.)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5"/>
          <p:cNvSpPr txBox="1">
            <a:spLocks noGrp="1"/>
          </p:cNvSpPr>
          <p:nvPr>
            <p:ph type="title"/>
          </p:nvPr>
        </p:nvSpPr>
        <p:spPr>
          <a:xfrm>
            <a:off x="1610525" y="52523"/>
            <a:ext cx="7820296" cy="115719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GB"/>
              <a:t>National Data on the Use of Apps </a:t>
            </a:r>
            <a:endParaRPr/>
          </a:p>
        </p:txBody>
      </p:sp>
      <p:pic>
        <p:nvPicPr>
          <p:cNvPr id="208" name="Google Shape;208;p15" descr="hands.png"/>
          <p:cNvPicPr preferRelativeResize="0"/>
          <p:nvPr/>
        </p:nvPicPr>
        <p:blipFill rotWithShape="1">
          <a:blip r:embed="rId3">
            <a:alphaModFix/>
          </a:blip>
          <a:srcRect/>
          <a:stretch/>
        </p:blipFill>
        <p:spPr>
          <a:xfrm>
            <a:off x="7928843" y="4565169"/>
            <a:ext cx="4728751" cy="2240308"/>
          </a:xfrm>
          <a:prstGeom prst="rect">
            <a:avLst/>
          </a:prstGeom>
          <a:noFill/>
          <a:ln>
            <a:noFill/>
          </a:ln>
        </p:spPr>
      </p:pic>
      <p:sp>
        <p:nvSpPr>
          <p:cNvPr id="209" name="Google Shape;209;p15"/>
          <p:cNvSpPr txBox="1"/>
          <p:nvPr/>
        </p:nvSpPr>
        <p:spPr>
          <a:xfrm>
            <a:off x="3494924" y="225284"/>
            <a:ext cx="89643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chemeClr val="dk1"/>
                </a:solidFill>
                <a:latin typeface="Arial"/>
                <a:ea typeface="Arial"/>
                <a:cs typeface="Arial"/>
                <a:sym typeface="Arial"/>
              </a:rPr>
              <a:t>* children are online for 3-4 hours a day (Ofcom 2022) </a:t>
            </a:r>
            <a:endParaRPr/>
          </a:p>
        </p:txBody>
      </p:sp>
      <p:sp>
        <p:nvSpPr>
          <p:cNvPr id="210" name="Google Shape;210;p15"/>
          <p:cNvSpPr txBox="1"/>
          <p:nvPr/>
        </p:nvSpPr>
        <p:spPr>
          <a:xfrm>
            <a:off x="3532842" y="1321420"/>
            <a:ext cx="8183932"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chemeClr val="dk1"/>
                </a:solidFill>
                <a:latin typeface="Arial"/>
                <a:ea typeface="Arial"/>
                <a:cs typeface="Arial"/>
                <a:sym typeface="Arial"/>
              </a:rPr>
              <a:t>* by the age of 11, 59% of children in UK use social media/gaming platforms </a:t>
            </a:r>
            <a:r>
              <a:rPr lang="en-GB" sz="2400">
                <a:solidFill>
                  <a:schemeClr val="dk1"/>
                </a:solidFill>
                <a:latin typeface="Arial"/>
                <a:ea typeface="Arial"/>
                <a:cs typeface="Arial"/>
                <a:sym typeface="Arial"/>
              </a:rPr>
              <a:t>(e.g.TikTok, Snapchat and Discord)</a:t>
            </a:r>
            <a:endParaRPr/>
          </a:p>
        </p:txBody>
      </p:sp>
      <p:sp>
        <p:nvSpPr>
          <p:cNvPr id="211" name="Google Shape;211;p15"/>
          <p:cNvSpPr txBox="1"/>
          <p:nvPr/>
        </p:nvSpPr>
        <p:spPr>
          <a:xfrm>
            <a:off x="3494924" y="681788"/>
            <a:ext cx="860062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chemeClr val="dk1"/>
                </a:solidFill>
                <a:latin typeface="Arial"/>
                <a:ea typeface="Arial"/>
                <a:cs typeface="Arial"/>
                <a:sym typeface="Arial"/>
              </a:rPr>
              <a:t>* use of adult YouTube (78%) to YouTube Kids (24%) </a:t>
            </a:r>
            <a:endParaRPr/>
          </a:p>
        </p:txBody>
      </p:sp>
      <p:sp>
        <p:nvSpPr>
          <p:cNvPr id="212" name="Google Shape;212;p15"/>
          <p:cNvSpPr txBox="1"/>
          <p:nvPr/>
        </p:nvSpPr>
        <p:spPr>
          <a:xfrm>
            <a:off x="3494924" y="2548497"/>
            <a:ext cx="8403851"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chemeClr val="dk1"/>
                </a:solidFill>
                <a:latin typeface="Arial"/>
                <a:ea typeface="Arial"/>
                <a:cs typeface="Arial"/>
                <a:sym typeface="Arial"/>
              </a:rPr>
              <a:t>What are the platforms and apps used by children? </a:t>
            </a:r>
            <a:endParaRPr/>
          </a:p>
          <a:p>
            <a:pPr marL="0" marR="0" lvl="0" indent="0" algn="l" rtl="0">
              <a:spcBef>
                <a:spcPts val="0"/>
              </a:spcBef>
              <a:spcAft>
                <a:spcPts val="0"/>
              </a:spcAft>
              <a:buNone/>
            </a:pPr>
            <a:r>
              <a:rPr lang="en-GB" sz="2800">
                <a:solidFill>
                  <a:schemeClr val="dk1"/>
                </a:solidFill>
                <a:latin typeface="Arial"/>
                <a:ea typeface="Arial"/>
                <a:cs typeface="Arial"/>
                <a:sym typeface="Arial"/>
              </a:rPr>
              <a:t>(percentage of children in UK using each app - Statista)</a:t>
            </a:r>
            <a:endParaRPr/>
          </a:p>
        </p:txBody>
      </p:sp>
      <p:sp>
        <p:nvSpPr>
          <p:cNvPr id="213" name="Google Shape;213;p15"/>
          <p:cNvSpPr txBox="1"/>
          <p:nvPr/>
        </p:nvSpPr>
        <p:spPr>
          <a:xfrm>
            <a:off x="3605150" y="4196650"/>
            <a:ext cx="4221300" cy="267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chemeClr val="dk1"/>
                </a:solidFill>
                <a:latin typeface="Arial"/>
                <a:ea typeface="Arial"/>
                <a:cs typeface="Arial"/>
                <a:sym typeface="Arial"/>
              </a:rPr>
              <a:t>YouTube   61%      78%</a:t>
            </a:r>
            <a:endParaRPr/>
          </a:p>
          <a:p>
            <a:pPr marL="0" marR="0" lvl="0" indent="0" algn="l" rtl="0">
              <a:spcBef>
                <a:spcPts val="0"/>
              </a:spcBef>
              <a:spcAft>
                <a:spcPts val="0"/>
              </a:spcAft>
              <a:buNone/>
            </a:pPr>
            <a:r>
              <a:rPr lang="en-GB" sz="2800">
                <a:solidFill>
                  <a:schemeClr val="dk1"/>
                </a:solidFill>
                <a:latin typeface="Arial"/>
                <a:ea typeface="Arial"/>
                <a:cs typeface="Arial"/>
                <a:sym typeface="Arial"/>
              </a:rPr>
              <a:t>Roblox      21%      23%</a:t>
            </a:r>
            <a:endParaRPr/>
          </a:p>
          <a:p>
            <a:pPr marL="0" marR="0" lvl="0" indent="0" algn="l" rtl="0">
              <a:spcBef>
                <a:spcPts val="0"/>
              </a:spcBef>
              <a:spcAft>
                <a:spcPts val="0"/>
              </a:spcAft>
              <a:buNone/>
            </a:pPr>
            <a:r>
              <a:rPr lang="en-GB" sz="2800">
                <a:solidFill>
                  <a:schemeClr val="dk1"/>
                </a:solidFill>
                <a:latin typeface="Arial"/>
                <a:ea typeface="Arial"/>
                <a:cs typeface="Arial"/>
                <a:sym typeface="Arial"/>
              </a:rPr>
              <a:t>TikTok   </a:t>
            </a:r>
            <a:r>
              <a:rPr lang="en-GB" sz="2800">
                <a:solidFill>
                  <a:srgbClr val="009DE0"/>
                </a:solidFill>
              </a:rPr>
              <a:t>    </a:t>
            </a:r>
            <a:r>
              <a:rPr lang="en-GB" sz="2800">
                <a:solidFill>
                  <a:schemeClr val="dk1"/>
                </a:solidFill>
                <a:latin typeface="Arial"/>
                <a:ea typeface="Arial"/>
                <a:cs typeface="Arial"/>
                <a:sym typeface="Arial"/>
              </a:rPr>
              <a:t>10%      50%</a:t>
            </a:r>
            <a:endParaRPr/>
          </a:p>
          <a:p>
            <a:pPr marL="0" marR="0" lvl="0" indent="0" algn="l" rtl="0">
              <a:spcBef>
                <a:spcPts val="0"/>
              </a:spcBef>
              <a:spcAft>
                <a:spcPts val="0"/>
              </a:spcAft>
              <a:buNone/>
            </a:pPr>
            <a:r>
              <a:rPr lang="en-GB" sz="2800">
                <a:solidFill>
                  <a:schemeClr val="dk1"/>
                </a:solidFill>
                <a:latin typeface="Arial"/>
                <a:ea typeface="Arial"/>
                <a:cs typeface="Arial"/>
                <a:sym typeface="Arial"/>
              </a:rPr>
              <a:t>Snapchat  </a:t>
            </a:r>
            <a:r>
              <a:rPr lang="en-GB" sz="2800">
                <a:solidFill>
                  <a:schemeClr val="dk1"/>
                </a:solidFill>
              </a:rPr>
              <a:t> </a:t>
            </a:r>
            <a:r>
              <a:rPr lang="en-GB" sz="2800">
                <a:solidFill>
                  <a:schemeClr val="dk1"/>
                </a:solidFill>
                <a:latin typeface="Arial"/>
                <a:ea typeface="Arial"/>
                <a:cs typeface="Arial"/>
                <a:sym typeface="Arial"/>
              </a:rPr>
              <a:t>27%      42%</a:t>
            </a:r>
            <a:endParaRPr/>
          </a:p>
          <a:p>
            <a:pPr marL="0" marR="0" lvl="0" indent="0" algn="l" rtl="0">
              <a:spcBef>
                <a:spcPts val="0"/>
              </a:spcBef>
              <a:spcAft>
                <a:spcPts val="0"/>
              </a:spcAft>
              <a:buNone/>
            </a:pPr>
            <a:r>
              <a:rPr lang="en-GB" sz="2800">
                <a:solidFill>
                  <a:schemeClr val="dk1"/>
                </a:solidFill>
                <a:latin typeface="Arial"/>
                <a:ea typeface="Arial"/>
                <a:cs typeface="Arial"/>
                <a:sym typeface="Arial"/>
              </a:rPr>
              <a:t>Whatapp    43%     53%</a:t>
            </a:r>
            <a:endParaRPr/>
          </a:p>
          <a:p>
            <a:pPr marL="0" marR="0" lvl="0" indent="0" algn="l" rtl="0">
              <a:spcBef>
                <a:spcPts val="0"/>
              </a:spcBef>
              <a:spcAft>
                <a:spcPts val="0"/>
              </a:spcAft>
              <a:buNone/>
            </a:pPr>
            <a:endParaRPr sz="2800">
              <a:solidFill>
                <a:srgbClr val="009DE0"/>
              </a:solidFill>
              <a:latin typeface="Arial"/>
              <a:ea typeface="Arial"/>
              <a:cs typeface="Arial"/>
              <a:sym typeface="Arial"/>
            </a:endParaRPr>
          </a:p>
        </p:txBody>
      </p:sp>
      <p:sp>
        <p:nvSpPr>
          <p:cNvPr id="214" name="Google Shape;214;p15"/>
          <p:cNvSpPr txBox="1"/>
          <p:nvPr/>
        </p:nvSpPr>
        <p:spPr>
          <a:xfrm>
            <a:off x="3417492" y="3673451"/>
            <a:ext cx="40737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9DE0"/>
                </a:solidFill>
                <a:latin typeface="Arial"/>
                <a:ea typeface="Arial"/>
                <a:cs typeface="Arial"/>
                <a:sym typeface="Arial"/>
              </a:rPr>
              <a:t>                  </a:t>
            </a:r>
            <a:r>
              <a:rPr lang="en-GB" sz="2800">
                <a:solidFill>
                  <a:schemeClr val="dk1"/>
                </a:solidFill>
                <a:latin typeface="Arial"/>
                <a:ea typeface="Arial"/>
                <a:cs typeface="Arial"/>
                <a:sym typeface="Arial"/>
              </a:rPr>
              <a:t>2018     2021</a:t>
            </a:r>
            <a:endParaRPr/>
          </a:p>
        </p:txBody>
      </p:sp>
      <p:pic>
        <p:nvPicPr>
          <p:cNvPr id="215" name="Google Shape;215;p15"/>
          <p:cNvPicPr preferRelativeResize="0"/>
          <p:nvPr/>
        </p:nvPicPr>
        <p:blipFill rotWithShape="1">
          <a:blip r:embed="rId4">
            <a:alphaModFix/>
          </a:blip>
          <a:srcRect/>
          <a:stretch/>
        </p:blipFill>
        <p:spPr>
          <a:xfrm>
            <a:off x="1000324" y="4565169"/>
            <a:ext cx="1282839" cy="1396105"/>
          </a:xfrm>
          <a:prstGeom prst="rect">
            <a:avLst/>
          </a:prstGeom>
          <a:noFill/>
          <a:ln>
            <a:noFill/>
          </a:ln>
        </p:spPr>
      </p:pic>
      <p:sp>
        <p:nvSpPr>
          <p:cNvPr id="216" name="Google Shape;216;p15"/>
          <p:cNvSpPr/>
          <p:nvPr/>
        </p:nvSpPr>
        <p:spPr>
          <a:xfrm>
            <a:off x="172138" y="896726"/>
            <a:ext cx="3140785" cy="31700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002060"/>
                </a:solidFill>
                <a:latin typeface="NTR"/>
                <a:ea typeface="NTR"/>
                <a:cs typeface="NTR"/>
                <a:sym typeface="NTR"/>
              </a:rPr>
              <a:t>How much of this online activity is taking place?</a:t>
            </a:r>
            <a:endParaRPr/>
          </a:p>
          <a:p>
            <a:pPr marL="0" marR="0" lvl="0" indent="0" algn="ctr" rtl="0">
              <a:spcBef>
                <a:spcPts val="0"/>
              </a:spcBef>
              <a:spcAft>
                <a:spcPts val="0"/>
              </a:spcAft>
              <a:buNone/>
            </a:pPr>
            <a:r>
              <a:rPr lang="en-GB" sz="4000" b="1">
                <a:solidFill>
                  <a:srgbClr val="002060"/>
                </a:solidFill>
                <a:latin typeface="NTR"/>
                <a:ea typeface="NTR"/>
                <a:cs typeface="NTR"/>
                <a:sym typeface="NTR"/>
              </a:rPr>
              <a:t>Where?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7"/>
          <p:cNvSpPr txBox="1">
            <a:spLocks noGrp="1"/>
          </p:cNvSpPr>
          <p:nvPr>
            <p:ph type="title"/>
          </p:nvPr>
        </p:nvSpPr>
        <p:spPr>
          <a:xfrm>
            <a:off x="252919" y="1123838"/>
            <a:ext cx="2947482" cy="30661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orbel"/>
              <a:buNone/>
            </a:pPr>
            <a:r>
              <a:rPr lang="en-GB" b="1">
                <a:solidFill>
                  <a:schemeClr val="dk1"/>
                </a:solidFill>
              </a:rPr>
              <a:t>What can we do to protect our children from harm?</a:t>
            </a:r>
            <a:endParaRPr/>
          </a:p>
        </p:txBody>
      </p:sp>
      <p:sp>
        <p:nvSpPr>
          <p:cNvPr id="222" name="Google Shape;222;p17"/>
          <p:cNvSpPr txBox="1">
            <a:spLocks noGrp="1"/>
          </p:cNvSpPr>
          <p:nvPr>
            <p:ph type="body" idx="1"/>
          </p:nvPr>
        </p:nvSpPr>
        <p:spPr>
          <a:xfrm>
            <a:off x="3896018" y="199655"/>
            <a:ext cx="7315200" cy="6458700"/>
          </a:xfrm>
          <a:prstGeom prst="rect">
            <a:avLst/>
          </a:prstGeom>
          <a:noFill/>
          <a:ln>
            <a:noFill/>
          </a:ln>
        </p:spPr>
        <p:txBody>
          <a:bodyPr spcFirstLastPara="1" wrap="square" lIns="91425" tIns="45700" rIns="91425" bIns="45700" anchor="ctr" anchorCtr="0">
            <a:normAutofit lnSpcReduction="10000"/>
          </a:bodyPr>
          <a:lstStyle/>
          <a:p>
            <a:pPr marL="457200" lvl="0" indent="-457200" algn="l" rtl="0">
              <a:lnSpc>
                <a:spcPct val="90000"/>
              </a:lnSpc>
              <a:spcBef>
                <a:spcPts val="0"/>
              </a:spcBef>
              <a:spcAft>
                <a:spcPts val="0"/>
              </a:spcAft>
              <a:buSzPts val="3200"/>
              <a:buFont typeface="Arial"/>
              <a:buChar char="•"/>
            </a:pPr>
            <a:r>
              <a:rPr lang="en-GB" sz="3200">
                <a:solidFill>
                  <a:schemeClr val="dk1"/>
                </a:solidFill>
              </a:rPr>
              <a:t>There are a wide range of steps we can take to protect the children from harm.</a:t>
            </a:r>
            <a:endParaRPr/>
          </a:p>
          <a:p>
            <a:pPr marL="457200" lvl="0" indent="-457200" algn="l" rtl="0">
              <a:lnSpc>
                <a:spcPct val="90000"/>
              </a:lnSpc>
              <a:spcBef>
                <a:spcPts val="1200"/>
              </a:spcBef>
              <a:spcAft>
                <a:spcPts val="0"/>
              </a:spcAft>
              <a:buSzPts val="3200"/>
              <a:buFont typeface="Arial"/>
              <a:buChar char="•"/>
            </a:pPr>
            <a:r>
              <a:rPr lang="en-GB" sz="3200">
                <a:solidFill>
                  <a:schemeClr val="dk1"/>
                </a:solidFill>
              </a:rPr>
              <a:t>What are these steps?</a:t>
            </a:r>
            <a:endParaRPr/>
          </a:p>
          <a:p>
            <a:pPr marL="457200" lvl="0" indent="-457200" algn="l" rtl="0">
              <a:lnSpc>
                <a:spcPct val="90000"/>
              </a:lnSpc>
              <a:spcBef>
                <a:spcPts val="1200"/>
              </a:spcBef>
              <a:spcAft>
                <a:spcPts val="0"/>
              </a:spcAft>
              <a:buSzPts val="3200"/>
              <a:buFont typeface="Arial"/>
              <a:buChar char="•"/>
            </a:pPr>
            <a:r>
              <a:rPr lang="en-GB" sz="3200">
                <a:solidFill>
                  <a:schemeClr val="dk1"/>
                </a:solidFill>
              </a:rPr>
              <a:t>Children tend to feel that their own online world is private, and are not keen to share it with adults (including parents and teachers).</a:t>
            </a:r>
            <a:endParaRPr/>
          </a:p>
          <a:p>
            <a:pPr marL="457200" lvl="0" indent="-457200" algn="l" rtl="0">
              <a:lnSpc>
                <a:spcPct val="90000"/>
              </a:lnSpc>
              <a:spcBef>
                <a:spcPts val="1200"/>
              </a:spcBef>
              <a:spcAft>
                <a:spcPts val="0"/>
              </a:spcAft>
              <a:buSzPts val="3200"/>
              <a:buFont typeface="Arial"/>
              <a:buChar char="•"/>
            </a:pPr>
            <a:r>
              <a:rPr lang="en-GB" sz="3200">
                <a:solidFill>
                  <a:schemeClr val="dk1"/>
                </a:solidFill>
              </a:rPr>
              <a:t>They are not yet equipped to keep themselves safe (hence the age limit of 13 for social media apps).</a:t>
            </a:r>
            <a:endParaRPr/>
          </a:p>
          <a:p>
            <a:pPr marL="457200" lvl="0" indent="-457200" algn="l" rtl="0">
              <a:lnSpc>
                <a:spcPct val="90000"/>
              </a:lnSpc>
              <a:spcBef>
                <a:spcPts val="1200"/>
              </a:spcBef>
              <a:spcAft>
                <a:spcPts val="0"/>
              </a:spcAft>
              <a:buSzPts val="3200"/>
              <a:buFont typeface="Arial"/>
              <a:buChar char="•"/>
            </a:pPr>
            <a:r>
              <a:rPr lang="en-GB" sz="3200">
                <a:solidFill>
                  <a:schemeClr val="dk1"/>
                </a:solidFill>
              </a:rPr>
              <a:t>Communication with children is crucial; ensuring they talk and notify you when online.  </a:t>
            </a:r>
            <a:endParaRPr/>
          </a:p>
          <a:p>
            <a:pPr marL="182880" lvl="0" indent="-55879" algn="l" rtl="0">
              <a:lnSpc>
                <a:spcPct val="90000"/>
              </a:lnSpc>
              <a:spcBef>
                <a:spcPts val="1200"/>
              </a:spcBef>
              <a:spcAft>
                <a:spcPts val="0"/>
              </a:spcAft>
              <a:buSzPts val="2000"/>
              <a:buNone/>
            </a:pPr>
            <a:endParaRPr/>
          </a:p>
        </p:txBody>
      </p:sp>
      <p:pic>
        <p:nvPicPr>
          <p:cNvPr id="223" name="Google Shape;223;p17"/>
          <p:cNvPicPr preferRelativeResize="0"/>
          <p:nvPr/>
        </p:nvPicPr>
        <p:blipFill rotWithShape="1">
          <a:blip r:embed="rId3">
            <a:alphaModFix/>
          </a:blip>
          <a:srcRect/>
          <a:stretch/>
        </p:blipFill>
        <p:spPr>
          <a:xfrm>
            <a:off x="1007531" y="4218333"/>
            <a:ext cx="1337310" cy="1390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6"/>
          <p:cNvSpPr txBox="1">
            <a:spLocks noGrp="1"/>
          </p:cNvSpPr>
          <p:nvPr>
            <p:ph type="body" idx="1"/>
          </p:nvPr>
        </p:nvSpPr>
        <p:spPr>
          <a:xfrm>
            <a:off x="3554164" y="278207"/>
            <a:ext cx="8405772" cy="6683702"/>
          </a:xfrm>
          <a:prstGeom prst="rect">
            <a:avLst/>
          </a:prstGeom>
          <a:noFill/>
          <a:ln>
            <a:noFill/>
          </a:ln>
        </p:spPr>
        <p:txBody>
          <a:bodyPr spcFirstLastPara="1" wrap="square" lIns="91425" tIns="45700" rIns="91425" bIns="45700" anchor="ctr" anchorCtr="0">
            <a:normAutofit fontScale="62500" lnSpcReduction="10000"/>
          </a:bodyPr>
          <a:lstStyle/>
          <a:p>
            <a:pPr marL="182880" lvl="0" indent="-204787" algn="l" rtl="0">
              <a:lnSpc>
                <a:spcPct val="90000"/>
              </a:lnSpc>
              <a:spcBef>
                <a:spcPts val="0"/>
              </a:spcBef>
              <a:spcAft>
                <a:spcPts val="0"/>
              </a:spcAft>
              <a:buClr>
                <a:schemeClr val="dk1"/>
              </a:buClr>
              <a:buSzPct val="100000"/>
              <a:buChar char="●"/>
            </a:pPr>
            <a:r>
              <a:rPr lang="en-GB" sz="4600" b="1" u="sng">
                <a:solidFill>
                  <a:schemeClr val="dk1"/>
                </a:solidFill>
                <a:latin typeface="NTR"/>
                <a:ea typeface="NTR"/>
                <a:cs typeface="NTR"/>
                <a:sym typeface="NTR"/>
              </a:rPr>
              <a:t>Childnet</a:t>
            </a:r>
            <a:r>
              <a:rPr lang="en-GB" sz="4600" b="1">
                <a:solidFill>
                  <a:schemeClr val="dk1"/>
                </a:solidFill>
                <a:latin typeface="NTR"/>
                <a:ea typeface="NTR"/>
                <a:cs typeface="NTR"/>
                <a:sym typeface="NTR"/>
              </a:rPr>
              <a:t>:</a:t>
            </a:r>
            <a:r>
              <a:rPr lang="en-GB" sz="4600">
                <a:solidFill>
                  <a:schemeClr val="dk1"/>
                </a:solidFill>
                <a:latin typeface="NTR"/>
                <a:ea typeface="NTR"/>
                <a:cs typeface="NTR"/>
                <a:sym typeface="NTR"/>
              </a:rPr>
              <a:t> Childnet offers resources and advice for keeping children safe online.</a:t>
            </a:r>
            <a:endParaRPr sz="4600">
              <a:solidFill>
                <a:schemeClr val="dk1"/>
              </a:solidFill>
              <a:latin typeface="NTR"/>
              <a:ea typeface="NTR"/>
              <a:cs typeface="NTR"/>
              <a:sym typeface="NTR"/>
            </a:endParaRPr>
          </a:p>
          <a:p>
            <a:pPr marL="182880" lvl="0" indent="-204787" algn="l" rtl="0">
              <a:lnSpc>
                <a:spcPct val="90000"/>
              </a:lnSpc>
              <a:spcBef>
                <a:spcPts val="1200"/>
              </a:spcBef>
              <a:spcAft>
                <a:spcPts val="0"/>
              </a:spcAft>
              <a:buClr>
                <a:schemeClr val="dk1"/>
              </a:buClr>
              <a:buSzPct val="100000"/>
              <a:buChar char="●"/>
            </a:pPr>
            <a:r>
              <a:rPr lang="en-GB" sz="4600" b="1" u="sng">
                <a:solidFill>
                  <a:schemeClr val="dk1"/>
                </a:solidFill>
                <a:latin typeface="NTR"/>
                <a:ea typeface="NTR"/>
                <a:cs typeface="NTR"/>
                <a:sym typeface="NTR"/>
              </a:rPr>
              <a:t>NSPCC</a:t>
            </a:r>
            <a:r>
              <a:rPr lang="en-GB" sz="4600" b="1">
                <a:solidFill>
                  <a:schemeClr val="dk1"/>
                </a:solidFill>
                <a:latin typeface="NTR"/>
                <a:ea typeface="NTR"/>
                <a:cs typeface="NTR"/>
                <a:sym typeface="NTR"/>
              </a:rPr>
              <a:t>:</a:t>
            </a:r>
            <a:r>
              <a:rPr lang="en-GB" sz="4600">
                <a:solidFill>
                  <a:schemeClr val="dk1"/>
                </a:solidFill>
                <a:latin typeface="NTR"/>
                <a:ea typeface="NTR"/>
                <a:cs typeface="NTR"/>
                <a:sym typeface="NTR"/>
              </a:rPr>
              <a:t> NSPCC Online Safety provides tips on setting up parental controls and discussing online safety with your child.</a:t>
            </a:r>
            <a:endParaRPr sz="4600">
              <a:solidFill>
                <a:schemeClr val="dk1"/>
              </a:solidFill>
              <a:latin typeface="NTR"/>
              <a:ea typeface="NTR"/>
              <a:cs typeface="NTR"/>
              <a:sym typeface="NTR"/>
            </a:endParaRPr>
          </a:p>
          <a:p>
            <a:pPr marL="182880" lvl="0" indent="-204787" algn="l" rtl="0">
              <a:lnSpc>
                <a:spcPct val="90000"/>
              </a:lnSpc>
              <a:spcBef>
                <a:spcPts val="1200"/>
              </a:spcBef>
              <a:spcAft>
                <a:spcPts val="0"/>
              </a:spcAft>
              <a:buClr>
                <a:schemeClr val="dk1"/>
              </a:buClr>
              <a:buSzPct val="100000"/>
              <a:buChar char="●"/>
            </a:pPr>
            <a:r>
              <a:rPr lang="en-GB" sz="4600" b="1" u="sng">
                <a:solidFill>
                  <a:schemeClr val="dk1"/>
                </a:solidFill>
                <a:latin typeface="NTR"/>
                <a:ea typeface="NTR"/>
                <a:cs typeface="NTR"/>
                <a:sym typeface="NTR"/>
              </a:rPr>
              <a:t>ThinkUKnow</a:t>
            </a:r>
            <a:r>
              <a:rPr lang="en-GB" sz="4600" b="1">
                <a:solidFill>
                  <a:schemeClr val="dk1"/>
                </a:solidFill>
                <a:latin typeface="NTR"/>
                <a:ea typeface="NTR"/>
                <a:cs typeface="NTR"/>
                <a:sym typeface="NTR"/>
              </a:rPr>
              <a:t>: </a:t>
            </a:r>
            <a:r>
              <a:rPr lang="en-GB" sz="4600">
                <a:solidFill>
                  <a:schemeClr val="dk1"/>
                </a:solidFill>
                <a:latin typeface="NTR"/>
                <a:ea typeface="NTR"/>
                <a:cs typeface="NTR"/>
                <a:sym typeface="NTR"/>
              </a:rPr>
              <a:t>resources and support are provided with Online Safety for Home learning</a:t>
            </a:r>
            <a:endParaRPr sz="4600">
              <a:solidFill>
                <a:schemeClr val="dk1"/>
              </a:solidFill>
              <a:latin typeface="NTR"/>
              <a:ea typeface="NTR"/>
              <a:cs typeface="NTR"/>
              <a:sym typeface="NTR"/>
            </a:endParaRPr>
          </a:p>
          <a:p>
            <a:pPr marL="182880" lvl="0" indent="-204787" algn="l" rtl="0">
              <a:lnSpc>
                <a:spcPct val="90000"/>
              </a:lnSpc>
              <a:spcBef>
                <a:spcPts val="1200"/>
              </a:spcBef>
              <a:spcAft>
                <a:spcPts val="0"/>
              </a:spcAft>
              <a:buClr>
                <a:schemeClr val="dk1"/>
              </a:buClr>
              <a:buSzPct val="100000"/>
              <a:buChar char="●"/>
            </a:pPr>
            <a:r>
              <a:rPr lang="en-GB" sz="4600" b="1" u="sng">
                <a:solidFill>
                  <a:schemeClr val="dk1"/>
                </a:solidFill>
                <a:latin typeface="NTR"/>
                <a:ea typeface="NTR"/>
                <a:cs typeface="NTR"/>
                <a:sym typeface="NTR"/>
              </a:rPr>
              <a:t>ParentZone</a:t>
            </a:r>
            <a:r>
              <a:rPr lang="en-GB" sz="4600" b="1">
                <a:solidFill>
                  <a:schemeClr val="dk1"/>
                </a:solidFill>
                <a:latin typeface="NTR"/>
                <a:ea typeface="NTR"/>
                <a:cs typeface="NTR"/>
                <a:sym typeface="NTR"/>
              </a:rPr>
              <a:t>:</a:t>
            </a:r>
            <a:r>
              <a:rPr lang="en-GB" sz="4600">
                <a:solidFill>
                  <a:schemeClr val="dk1"/>
                </a:solidFill>
                <a:latin typeface="NTR"/>
                <a:ea typeface="NTR"/>
                <a:cs typeface="NTR"/>
                <a:sym typeface="NTR"/>
              </a:rPr>
              <a:t> ParentZone offers specific advice on apps and social media. </a:t>
            </a:r>
            <a:endParaRPr sz="4600">
              <a:solidFill>
                <a:schemeClr val="dk1"/>
              </a:solidFill>
              <a:latin typeface="NTR"/>
              <a:ea typeface="NTR"/>
              <a:cs typeface="NTR"/>
              <a:sym typeface="NTR"/>
            </a:endParaRPr>
          </a:p>
          <a:p>
            <a:pPr marL="182880" lvl="0" indent="-204787" algn="l" rtl="0">
              <a:lnSpc>
                <a:spcPct val="90000"/>
              </a:lnSpc>
              <a:spcBef>
                <a:spcPts val="1200"/>
              </a:spcBef>
              <a:spcAft>
                <a:spcPts val="0"/>
              </a:spcAft>
              <a:buClr>
                <a:schemeClr val="dk1"/>
              </a:buClr>
              <a:buSzPct val="100000"/>
              <a:buChar char="●"/>
            </a:pPr>
            <a:r>
              <a:rPr lang="en-GB" sz="4600" b="1" u="sng">
                <a:solidFill>
                  <a:schemeClr val="dk1"/>
                </a:solidFill>
                <a:latin typeface="NTR"/>
                <a:ea typeface="NTR"/>
                <a:cs typeface="NTR"/>
                <a:sym typeface="NTR"/>
              </a:rPr>
              <a:t>Online Safety Workshops</a:t>
            </a:r>
            <a:r>
              <a:rPr lang="en-GB" sz="4600" b="1">
                <a:solidFill>
                  <a:schemeClr val="dk1"/>
                </a:solidFill>
                <a:latin typeface="NTR"/>
                <a:ea typeface="NTR"/>
                <a:cs typeface="NTR"/>
                <a:sym typeface="NTR"/>
              </a:rPr>
              <a:t>:</a:t>
            </a:r>
            <a:r>
              <a:rPr lang="en-GB" sz="4600">
                <a:solidFill>
                  <a:schemeClr val="dk1"/>
                </a:solidFill>
                <a:latin typeface="NTR"/>
                <a:ea typeface="NTR"/>
                <a:cs typeface="NTR"/>
                <a:sym typeface="NTR"/>
              </a:rPr>
              <a:t> Hounslow Heath School provides PowerPoints for any workshops, including links to monitoring, filtering and reporting</a:t>
            </a:r>
            <a:endParaRPr sz="4600">
              <a:solidFill>
                <a:schemeClr val="dk1"/>
              </a:solidFill>
              <a:latin typeface="NTR"/>
              <a:ea typeface="NTR"/>
              <a:cs typeface="NTR"/>
              <a:sym typeface="NTR"/>
            </a:endParaRPr>
          </a:p>
          <a:p>
            <a:pPr marL="182880" lvl="0" indent="-204787" algn="l" rtl="0">
              <a:lnSpc>
                <a:spcPct val="90000"/>
              </a:lnSpc>
              <a:spcBef>
                <a:spcPts val="1200"/>
              </a:spcBef>
              <a:spcAft>
                <a:spcPts val="0"/>
              </a:spcAft>
              <a:buClr>
                <a:schemeClr val="dk1"/>
              </a:buClr>
              <a:buSzPct val="100000"/>
              <a:buChar char="●"/>
            </a:pPr>
            <a:r>
              <a:rPr lang="en-GB" sz="4600" b="1" u="sng">
                <a:solidFill>
                  <a:schemeClr val="dk1"/>
                </a:solidFill>
                <a:latin typeface="NTR"/>
                <a:ea typeface="NTR"/>
                <a:cs typeface="NTR"/>
                <a:sym typeface="NTR"/>
              </a:rPr>
              <a:t>SchoolMobile.com</a:t>
            </a:r>
            <a:r>
              <a:rPr lang="en-GB" sz="4600" b="1">
                <a:solidFill>
                  <a:schemeClr val="dk1"/>
                </a:solidFill>
                <a:latin typeface="NTR"/>
                <a:ea typeface="NTR"/>
                <a:cs typeface="NTR"/>
                <a:sym typeface="NTR"/>
              </a:rPr>
              <a:t>: </a:t>
            </a:r>
            <a:r>
              <a:rPr lang="en-GB" sz="4600">
                <a:solidFill>
                  <a:schemeClr val="dk1"/>
                </a:solidFill>
                <a:latin typeface="NTR"/>
                <a:ea typeface="NTR"/>
                <a:cs typeface="NTR"/>
                <a:sym typeface="NTR"/>
              </a:rPr>
              <a:t>The school will shortly post a link to this platform for parents and carers to sign up for this provision for monitoring and filtering online content.  </a:t>
            </a:r>
            <a:endParaRPr>
              <a:solidFill>
                <a:schemeClr val="dk1"/>
              </a:solidFill>
            </a:endParaRPr>
          </a:p>
          <a:p>
            <a:pPr marL="0" lvl="0" indent="0" algn="ctr" rtl="0">
              <a:lnSpc>
                <a:spcPct val="90000"/>
              </a:lnSpc>
              <a:spcBef>
                <a:spcPts val="1200"/>
              </a:spcBef>
              <a:spcAft>
                <a:spcPts val="0"/>
              </a:spcAft>
              <a:buSzPct val="100000"/>
              <a:buNone/>
            </a:pPr>
            <a:endParaRPr sz="3200">
              <a:latin typeface="NTR"/>
              <a:ea typeface="NTR"/>
              <a:cs typeface="NTR"/>
              <a:sym typeface="NTR"/>
            </a:endParaRPr>
          </a:p>
        </p:txBody>
      </p:sp>
      <p:sp>
        <p:nvSpPr>
          <p:cNvPr id="229" name="Google Shape;229;p16"/>
          <p:cNvSpPr/>
          <p:nvPr/>
        </p:nvSpPr>
        <p:spPr>
          <a:xfrm>
            <a:off x="105797" y="945281"/>
            <a:ext cx="3140700" cy="2554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0D0D0D"/>
                </a:solidFill>
                <a:latin typeface="NTR"/>
                <a:ea typeface="NTR"/>
                <a:cs typeface="NTR"/>
                <a:sym typeface="NTR"/>
              </a:rPr>
              <a:t>Important Resources available online and on the website: </a:t>
            </a:r>
            <a:endParaRPr>
              <a:solidFill>
                <a:srgbClr val="0D0D0D"/>
              </a:solidFill>
            </a:endParaRPr>
          </a:p>
        </p:txBody>
      </p:sp>
      <p:pic>
        <p:nvPicPr>
          <p:cNvPr id="230" name="Google Shape;230;p16"/>
          <p:cNvPicPr preferRelativeResize="0"/>
          <p:nvPr/>
        </p:nvPicPr>
        <p:blipFill rotWithShape="1">
          <a:blip r:embed="rId3">
            <a:alphaModFix/>
          </a:blip>
          <a:srcRect/>
          <a:stretch/>
        </p:blipFill>
        <p:spPr>
          <a:xfrm>
            <a:off x="1007531" y="4218333"/>
            <a:ext cx="1337310" cy="1390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8"/>
          <p:cNvSpPr txBox="1">
            <a:spLocks noGrp="1"/>
          </p:cNvSpPr>
          <p:nvPr>
            <p:ph type="title"/>
          </p:nvPr>
        </p:nvSpPr>
        <p:spPr>
          <a:xfrm>
            <a:off x="252919" y="1123838"/>
            <a:ext cx="2947482" cy="2556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orbel"/>
              <a:buNone/>
            </a:pPr>
            <a:r>
              <a:rPr lang="en-GB" b="1">
                <a:solidFill>
                  <a:schemeClr val="dk1"/>
                </a:solidFill>
              </a:rPr>
              <a:t>Parental Control Settings</a:t>
            </a:r>
            <a:endParaRPr/>
          </a:p>
        </p:txBody>
      </p:sp>
      <p:sp>
        <p:nvSpPr>
          <p:cNvPr id="236" name="Google Shape;236;p18"/>
          <p:cNvSpPr txBox="1">
            <a:spLocks noGrp="1"/>
          </p:cNvSpPr>
          <p:nvPr>
            <p:ph type="body" idx="1"/>
          </p:nvPr>
        </p:nvSpPr>
        <p:spPr>
          <a:xfrm>
            <a:off x="3460830" y="-347242"/>
            <a:ext cx="8310623" cy="7836061"/>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Clr>
                <a:schemeClr val="dk1"/>
              </a:buClr>
              <a:buSzPts val="2000"/>
              <a:buChar char="●"/>
            </a:pPr>
            <a:r>
              <a:rPr lang="en-GB">
                <a:solidFill>
                  <a:schemeClr val="dk1"/>
                </a:solidFill>
              </a:rPr>
              <a:t>After establishing communication, setting parental controls are vital. From age-specific online safety checklists, to guides on how to set parental controls on a range of devices, you’ll find a host of practical ideas below to help children get the most out of their digital world.</a:t>
            </a:r>
            <a:endParaRPr>
              <a:solidFill>
                <a:schemeClr val="dk1"/>
              </a:solidFill>
            </a:endParaRPr>
          </a:p>
          <a:p>
            <a:pPr marL="182880" lvl="0" indent="-182880" algn="l" rtl="0">
              <a:lnSpc>
                <a:spcPct val="90000"/>
              </a:lnSpc>
              <a:spcBef>
                <a:spcPts val="1200"/>
              </a:spcBef>
              <a:spcAft>
                <a:spcPts val="0"/>
              </a:spcAft>
              <a:buClr>
                <a:schemeClr val="dk1"/>
              </a:buClr>
              <a:buSzPts val="2000"/>
              <a:buChar char="●"/>
            </a:pPr>
            <a:r>
              <a:rPr lang="en-GB" b="1">
                <a:solidFill>
                  <a:schemeClr val="dk1"/>
                </a:solidFill>
              </a:rPr>
              <a:t>Parental Controls for Social Media:</a:t>
            </a:r>
            <a:endParaRPr>
              <a:solidFill>
                <a:schemeClr val="dk1"/>
              </a:solidFill>
            </a:endParaRPr>
          </a:p>
          <a:p>
            <a:pPr marL="182880" lvl="0" indent="0" algn="l" rtl="0">
              <a:lnSpc>
                <a:spcPct val="90000"/>
              </a:lnSpc>
              <a:spcBef>
                <a:spcPts val="1200"/>
              </a:spcBef>
              <a:spcAft>
                <a:spcPts val="0"/>
              </a:spcAft>
              <a:buNone/>
            </a:pPr>
            <a:r>
              <a:rPr lang="en-GB" u="sng">
                <a:solidFill>
                  <a:schemeClr val="dk1"/>
                </a:solidFill>
                <a:hlinkClick r:id="rId3">
                  <a:extLst>
                    <a:ext uri="{A12FA001-AC4F-418D-AE19-62706E023703}">
                      <ahyp:hlinkClr xmlns:ahyp="http://schemas.microsoft.com/office/drawing/2018/hyperlinkcolor" val="tx"/>
                    </a:ext>
                  </a:extLst>
                </a:hlinkClick>
              </a:rPr>
              <a:t>https://www.internetmatters.org/parental- controls/entertainment-search-engines/</a:t>
            </a:r>
            <a:endParaRPr>
              <a:solidFill>
                <a:schemeClr val="dk1"/>
              </a:solidFill>
            </a:endParaRPr>
          </a:p>
          <a:p>
            <a:pPr marL="182880" lvl="0" indent="-182880" algn="l" rtl="0">
              <a:lnSpc>
                <a:spcPct val="90000"/>
              </a:lnSpc>
              <a:spcBef>
                <a:spcPts val="1200"/>
              </a:spcBef>
              <a:spcAft>
                <a:spcPts val="0"/>
              </a:spcAft>
              <a:buClr>
                <a:schemeClr val="dk1"/>
              </a:buClr>
              <a:buSzPts val="2000"/>
              <a:buChar char="●"/>
            </a:pPr>
            <a:r>
              <a:rPr lang="en-GB" b="1">
                <a:solidFill>
                  <a:schemeClr val="dk1"/>
                </a:solidFill>
              </a:rPr>
              <a:t>Parental Control links regarding broadband &amp; mobile networks:</a:t>
            </a:r>
            <a:endParaRPr>
              <a:solidFill>
                <a:schemeClr val="dk1"/>
              </a:solidFill>
            </a:endParaRPr>
          </a:p>
          <a:p>
            <a:pPr marL="182880" lvl="0" indent="0" algn="l" rtl="0">
              <a:lnSpc>
                <a:spcPct val="90000"/>
              </a:lnSpc>
              <a:spcBef>
                <a:spcPts val="1200"/>
              </a:spcBef>
              <a:spcAft>
                <a:spcPts val="0"/>
              </a:spcAft>
              <a:buNone/>
            </a:pPr>
            <a:r>
              <a:rPr lang="en-GB" u="sng">
                <a:solidFill>
                  <a:schemeClr val="dk1"/>
                </a:solidFill>
                <a:hlinkClick r:id="rId4">
                  <a:extLst>
                    <a:ext uri="{A12FA001-AC4F-418D-AE19-62706E023703}">
                      <ahyp:hlinkClr xmlns:ahyp="http://schemas.microsoft.com/office/drawing/2018/hyperlinkcolor" val="tx"/>
                    </a:ext>
                  </a:extLst>
                </a:hlinkClick>
              </a:rPr>
              <a:t>https://www.internetmatters.org/parental-controls/broadband-mobile/</a:t>
            </a:r>
            <a:endParaRPr>
              <a:solidFill>
                <a:schemeClr val="dk1"/>
              </a:solidFill>
            </a:endParaRPr>
          </a:p>
          <a:p>
            <a:pPr marL="182880" lvl="0" indent="-182880" algn="l" rtl="0">
              <a:lnSpc>
                <a:spcPct val="90000"/>
              </a:lnSpc>
              <a:spcBef>
                <a:spcPts val="1200"/>
              </a:spcBef>
              <a:spcAft>
                <a:spcPts val="0"/>
              </a:spcAft>
              <a:buClr>
                <a:schemeClr val="dk1"/>
              </a:buClr>
              <a:buSzPts val="2000"/>
              <a:buChar char="●"/>
            </a:pPr>
            <a:r>
              <a:rPr lang="en-GB" b="1">
                <a:solidFill>
                  <a:schemeClr val="dk1"/>
                </a:solidFill>
              </a:rPr>
              <a:t>Parental Controls for Gaming Consoles:</a:t>
            </a:r>
            <a:endParaRPr>
              <a:solidFill>
                <a:schemeClr val="dk1"/>
              </a:solidFill>
            </a:endParaRPr>
          </a:p>
          <a:p>
            <a:pPr marL="182880" lvl="0" indent="0" algn="l" rtl="0">
              <a:lnSpc>
                <a:spcPct val="90000"/>
              </a:lnSpc>
              <a:spcBef>
                <a:spcPts val="1200"/>
              </a:spcBef>
              <a:spcAft>
                <a:spcPts val="0"/>
              </a:spcAft>
              <a:buNone/>
            </a:pPr>
            <a:r>
              <a:rPr lang="en-GB">
                <a:solidFill>
                  <a:schemeClr val="dk1"/>
                </a:solidFill>
              </a:rPr>
              <a:t>https://www.internetmatters.org/parental- controls/gaming-consoles/</a:t>
            </a:r>
            <a:endParaRPr>
              <a:solidFill>
                <a:schemeClr val="dk1"/>
              </a:solidFill>
            </a:endParaRPr>
          </a:p>
          <a:p>
            <a:pPr marL="182880" lvl="0" indent="-182880" algn="l" rtl="0">
              <a:lnSpc>
                <a:spcPct val="90000"/>
              </a:lnSpc>
              <a:spcBef>
                <a:spcPts val="1200"/>
              </a:spcBef>
              <a:spcAft>
                <a:spcPts val="0"/>
              </a:spcAft>
              <a:buClr>
                <a:schemeClr val="dk1"/>
              </a:buClr>
              <a:buSzPts val="2000"/>
              <a:buChar char="●"/>
            </a:pPr>
            <a:r>
              <a:rPr lang="en-GB" b="1">
                <a:solidFill>
                  <a:schemeClr val="dk1"/>
                </a:solidFill>
              </a:rPr>
              <a:t>Parental Controls with Smart Phones and Other Devices:</a:t>
            </a:r>
            <a:endParaRPr>
              <a:solidFill>
                <a:schemeClr val="dk1"/>
              </a:solidFill>
            </a:endParaRPr>
          </a:p>
          <a:p>
            <a:pPr marL="182880" lvl="0" indent="0" algn="l" rtl="0">
              <a:lnSpc>
                <a:spcPct val="90000"/>
              </a:lnSpc>
              <a:spcBef>
                <a:spcPts val="1200"/>
              </a:spcBef>
              <a:spcAft>
                <a:spcPts val="0"/>
              </a:spcAft>
              <a:buNone/>
            </a:pPr>
            <a:r>
              <a:rPr lang="en-GB">
                <a:solidFill>
                  <a:schemeClr val="dk1"/>
                </a:solidFill>
              </a:rPr>
              <a:t>https://www.internetmatters.org/parental-controls/smartphones-and-other-devices/</a:t>
            </a:r>
            <a:endParaRPr>
              <a:solidFill>
                <a:schemeClr val="dk1"/>
              </a:solidFill>
            </a:endParaRPr>
          </a:p>
          <a:p>
            <a:pPr marL="182880" lvl="0" indent="-182880" algn="l" rtl="0">
              <a:lnSpc>
                <a:spcPct val="90000"/>
              </a:lnSpc>
              <a:spcBef>
                <a:spcPts val="1200"/>
              </a:spcBef>
              <a:spcAft>
                <a:spcPts val="0"/>
              </a:spcAft>
              <a:buClr>
                <a:schemeClr val="dk1"/>
              </a:buClr>
              <a:buSzPts val="2000"/>
              <a:buChar char="●"/>
            </a:pPr>
            <a:r>
              <a:rPr lang="en-GB" b="1">
                <a:solidFill>
                  <a:schemeClr val="dk1"/>
                </a:solidFill>
              </a:rPr>
              <a:t>Parental Controls for Search Engines Entertainment and Media:</a:t>
            </a:r>
            <a:endParaRPr>
              <a:solidFill>
                <a:schemeClr val="dk1"/>
              </a:solidFill>
            </a:endParaRPr>
          </a:p>
          <a:p>
            <a:pPr marL="182880" lvl="0" indent="0" algn="l" rtl="0">
              <a:lnSpc>
                <a:spcPct val="90000"/>
              </a:lnSpc>
              <a:spcBef>
                <a:spcPts val="1200"/>
              </a:spcBef>
              <a:spcAft>
                <a:spcPts val="0"/>
              </a:spcAft>
              <a:buNone/>
            </a:pPr>
            <a:r>
              <a:rPr lang="en-GB" u="sng">
                <a:solidFill>
                  <a:schemeClr val="dk1"/>
                </a:solidFill>
                <a:hlinkClick r:id="rId5">
                  <a:extLst>
                    <a:ext uri="{A12FA001-AC4F-418D-AE19-62706E023703}">
                      <ahyp:hlinkClr xmlns:ahyp="http://schemas.microsoft.com/office/drawing/2018/hyperlinkcolor" val="tx"/>
                    </a:ext>
                  </a:extLst>
                </a:hlinkClick>
              </a:rPr>
              <a:t>https://www.internetmatters.org/parental-controls/entertainment-search-engines/</a:t>
            </a:r>
            <a:endParaRPr>
              <a:solidFill>
                <a:schemeClr val="dk1"/>
              </a:solidFill>
            </a:endParaRPr>
          </a:p>
        </p:txBody>
      </p:sp>
      <p:pic>
        <p:nvPicPr>
          <p:cNvPr id="237" name="Google Shape;237;p18"/>
          <p:cNvPicPr preferRelativeResize="0"/>
          <p:nvPr/>
        </p:nvPicPr>
        <p:blipFill rotWithShape="1">
          <a:blip r:embed="rId6">
            <a:alphaModFix/>
          </a:blip>
          <a:srcRect/>
          <a:stretch/>
        </p:blipFill>
        <p:spPr>
          <a:xfrm>
            <a:off x="1007532" y="4206759"/>
            <a:ext cx="1337310" cy="1390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9"/>
          <p:cNvSpPr txBox="1">
            <a:spLocks noGrp="1"/>
          </p:cNvSpPr>
          <p:nvPr>
            <p:ph type="title"/>
          </p:nvPr>
        </p:nvSpPr>
        <p:spPr>
          <a:xfrm>
            <a:off x="252919" y="1123837"/>
            <a:ext cx="2947482" cy="2305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orbel"/>
              <a:buNone/>
            </a:pPr>
            <a:r>
              <a:rPr lang="en-GB" b="1">
                <a:solidFill>
                  <a:schemeClr val="dk1"/>
                </a:solidFill>
              </a:rPr>
              <a:t>Parental Filtering and  Monitoring</a:t>
            </a:r>
            <a:endParaRPr b="1"/>
          </a:p>
        </p:txBody>
      </p:sp>
      <p:sp>
        <p:nvSpPr>
          <p:cNvPr id="243" name="Google Shape;243;p19"/>
          <p:cNvSpPr txBox="1">
            <a:spLocks noGrp="1"/>
          </p:cNvSpPr>
          <p:nvPr>
            <p:ph type="body" idx="1"/>
          </p:nvPr>
        </p:nvSpPr>
        <p:spPr>
          <a:xfrm>
            <a:off x="3449256" y="94243"/>
            <a:ext cx="8742600" cy="6973800"/>
          </a:xfrm>
          <a:prstGeom prst="rect">
            <a:avLst/>
          </a:prstGeom>
          <a:noFill/>
          <a:ln>
            <a:noFill/>
          </a:ln>
        </p:spPr>
        <p:txBody>
          <a:bodyPr spcFirstLastPara="1" wrap="square" lIns="91425" tIns="45700" rIns="91425" bIns="45700" anchor="ctr" anchorCtr="0">
            <a:normAutofit fontScale="70000" lnSpcReduction="10000"/>
          </a:bodyPr>
          <a:lstStyle/>
          <a:p>
            <a:pPr marL="182880" lvl="0" indent="-188762" algn="l" rtl="0">
              <a:lnSpc>
                <a:spcPct val="100000"/>
              </a:lnSpc>
              <a:spcBef>
                <a:spcPts val="0"/>
              </a:spcBef>
              <a:spcAft>
                <a:spcPts val="0"/>
              </a:spcAft>
              <a:buClr>
                <a:schemeClr val="dk1"/>
              </a:buClr>
              <a:buSzPct val="100000"/>
              <a:buChar char="●"/>
            </a:pPr>
            <a:r>
              <a:rPr lang="en-GB" sz="2560" b="1">
                <a:solidFill>
                  <a:schemeClr val="dk1"/>
                </a:solidFill>
              </a:rPr>
              <a:t>The school uses the LGfL firewall and LGfL Home Protect </a:t>
            </a:r>
            <a:r>
              <a:rPr lang="en-GB" sz="2560">
                <a:solidFill>
                  <a:schemeClr val="dk1"/>
                </a:solidFill>
              </a:rPr>
              <a:t>filter for mobile devices. We are looking at a new contract allowing rolling out to personal devices at home. Would this interest you?  </a:t>
            </a:r>
            <a:endParaRPr sz="2560">
              <a:solidFill>
                <a:schemeClr val="dk1"/>
              </a:solidFill>
            </a:endParaRPr>
          </a:p>
          <a:p>
            <a:pPr marL="182880" lvl="0" indent="-188762" algn="l" rtl="0">
              <a:lnSpc>
                <a:spcPct val="100000"/>
              </a:lnSpc>
              <a:spcBef>
                <a:spcPts val="1200"/>
              </a:spcBef>
              <a:spcAft>
                <a:spcPts val="0"/>
              </a:spcAft>
              <a:buClr>
                <a:schemeClr val="dk1"/>
              </a:buClr>
              <a:buSzPct val="100000"/>
              <a:buChar char="●"/>
            </a:pPr>
            <a:r>
              <a:rPr lang="en-GB" sz="2560" b="1">
                <a:solidFill>
                  <a:schemeClr val="dk1"/>
                </a:solidFill>
              </a:rPr>
              <a:t>Online Monitoring at Home </a:t>
            </a:r>
            <a:r>
              <a:rPr lang="en-GB" sz="2560">
                <a:solidFill>
                  <a:schemeClr val="dk1"/>
                </a:solidFill>
              </a:rPr>
              <a:t>can be support through resources within the link below: </a:t>
            </a:r>
            <a:r>
              <a:rPr lang="en-GB" sz="2560" u="sng">
                <a:solidFill>
                  <a:schemeClr val="dk1"/>
                </a:solidFill>
                <a:hlinkClick r:id="rId3">
                  <a:extLst>
                    <a:ext uri="{A12FA001-AC4F-418D-AE19-62706E023703}">
                      <ahyp:hlinkClr xmlns:ahyp="http://schemas.microsoft.com/office/drawing/2018/hyperlinkcolor" val="tx"/>
                    </a:ext>
                  </a:extLst>
                </a:hlinkClick>
              </a:rPr>
              <a:t>https://www.internetmatters.org/resources/monitoring-apps-parents-guide/</a:t>
            </a:r>
            <a:endParaRPr sz="2560">
              <a:solidFill>
                <a:schemeClr val="dk1"/>
              </a:solidFill>
            </a:endParaRPr>
          </a:p>
          <a:p>
            <a:pPr marL="182880" lvl="0" indent="-188762" algn="l" rtl="0">
              <a:lnSpc>
                <a:spcPct val="100000"/>
              </a:lnSpc>
              <a:spcBef>
                <a:spcPts val="1200"/>
              </a:spcBef>
              <a:spcAft>
                <a:spcPts val="0"/>
              </a:spcAft>
              <a:buClr>
                <a:schemeClr val="dk1"/>
              </a:buClr>
              <a:buSzPct val="100000"/>
              <a:buChar char="●"/>
            </a:pPr>
            <a:r>
              <a:rPr lang="en-GB" sz="2560" b="1">
                <a:solidFill>
                  <a:schemeClr val="dk1"/>
                </a:solidFill>
              </a:rPr>
              <a:t>Screen time for iPad &amp; iPhone </a:t>
            </a:r>
            <a:r>
              <a:rPr lang="en-GB" sz="2560">
                <a:solidFill>
                  <a:schemeClr val="dk1"/>
                </a:solidFill>
              </a:rPr>
              <a:t>(this a free resource):</a:t>
            </a:r>
            <a:endParaRPr sz="2560">
              <a:solidFill>
                <a:schemeClr val="dk1"/>
              </a:solidFill>
            </a:endParaRPr>
          </a:p>
          <a:p>
            <a:pPr marL="182880" lvl="0" indent="-188762" algn="l" rtl="0">
              <a:lnSpc>
                <a:spcPct val="100000"/>
              </a:lnSpc>
              <a:spcBef>
                <a:spcPts val="1200"/>
              </a:spcBef>
              <a:spcAft>
                <a:spcPts val="0"/>
              </a:spcAft>
              <a:buClr>
                <a:schemeClr val="dk1"/>
              </a:buClr>
              <a:buSzPct val="100000"/>
              <a:buChar char="●"/>
            </a:pPr>
            <a:r>
              <a:rPr lang="en-GB" sz="2560" u="sng">
                <a:solidFill>
                  <a:schemeClr val="dk1"/>
                </a:solidFill>
                <a:hlinkClick r:id="rId4">
                  <a:extLst>
                    <a:ext uri="{A12FA001-AC4F-418D-AE19-62706E023703}">
                      <ahyp:hlinkClr xmlns:ahyp="http://schemas.microsoft.com/office/drawing/2018/hyperlinkcolor" val="tx"/>
                    </a:ext>
                  </a:extLst>
                </a:hlinkClick>
              </a:rPr>
              <a:t>Use Screen Time on your iPhone, iPad, or iPod touch - Apple Support</a:t>
            </a:r>
            <a:endParaRPr sz="2560">
              <a:solidFill>
                <a:schemeClr val="dk1"/>
              </a:solidFill>
            </a:endParaRPr>
          </a:p>
          <a:p>
            <a:pPr marL="182880" lvl="0" indent="-188762" algn="l" rtl="0">
              <a:lnSpc>
                <a:spcPct val="100000"/>
              </a:lnSpc>
              <a:spcBef>
                <a:spcPts val="1200"/>
              </a:spcBef>
              <a:spcAft>
                <a:spcPts val="0"/>
              </a:spcAft>
              <a:buClr>
                <a:schemeClr val="dk1"/>
              </a:buClr>
              <a:buSzPct val="100000"/>
              <a:buChar char="●"/>
            </a:pPr>
            <a:r>
              <a:rPr lang="en-GB" sz="2560" b="1">
                <a:solidFill>
                  <a:schemeClr val="dk1"/>
                </a:solidFill>
              </a:rPr>
              <a:t>Google Family Link </a:t>
            </a:r>
            <a:r>
              <a:rPr lang="en-GB" sz="2560">
                <a:solidFill>
                  <a:schemeClr val="dk1"/>
                </a:solidFill>
              </a:rPr>
              <a:t>(a free resource so you decide what’s best for your family). The easy to use tools allow you to understand how your child is spending time on their device,share location, manage privacy settings, and more: </a:t>
            </a:r>
            <a:r>
              <a:rPr lang="en-GB" sz="2560" u="sng">
                <a:solidFill>
                  <a:schemeClr val="dk1"/>
                </a:solidFill>
                <a:hlinkClick r:id="rId5">
                  <a:extLst>
                    <a:ext uri="{A12FA001-AC4F-418D-AE19-62706E023703}">
                      <ahyp:hlinkClr xmlns:ahyp="http://schemas.microsoft.com/office/drawing/2018/hyperlinkcolor" val="tx"/>
                    </a:ext>
                  </a:extLst>
                </a:hlinkClick>
              </a:rPr>
              <a:t>https://families.google/familylink/</a:t>
            </a:r>
            <a:endParaRPr sz="2560">
              <a:solidFill>
                <a:schemeClr val="dk1"/>
              </a:solidFill>
            </a:endParaRPr>
          </a:p>
          <a:p>
            <a:pPr marL="182880" lvl="0" indent="-188762" algn="l" rtl="0">
              <a:lnSpc>
                <a:spcPct val="100000"/>
              </a:lnSpc>
              <a:spcBef>
                <a:spcPts val="1200"/>
              </a:spcBef>
              <a:spcAft>
                <a:spcPts val="0"/>
              </a:spcAft>
              <a:buClr>
                <a:schemeClr val="dk1"/>
              </a:buClr>
              <a:buSzPct val="100000"/>
              <a:buChar char="●"/>
            </a:pPr>
            <a:r>
              <a:rPr lang="en-GB" sz="2560" b="1">
                <a:solidFill>
                  <a:schemeClr val="dk1"/>
                </a:solidFill>
              </a:rPr>
              <a:t>Circle</a:t>
            </a:r>
            <a:r>
              <a:rPr lang="en-GB" sz="2560">
                <a:solidFill>
                  <a:schemeClr val="dk1"/>
                </a:solidFill>
              </a:rPr>
              <a:t> (a paid app so not free) is an award-winning parental controls app letting you manage screen time and monitor not just some, but ALL websites and apps. With a complete in-home and on-the-go solution, you set the rules for sites like YouTube, TikTok, Discord (and many more) across all your family’s connected devices: </a:t>
            </a:r>
            <a:r>
              <a:rPr lang="en-GB" sz="2560" u="sng">
                <a:solidFill>
                  <a:schemeClr val="dk1"/>
                </a:solidFill>
                <a:hlinkClick r:id="rId6">
                  <a:extLst>
                    <a:ext uri="{A12FA001-AC4F-418D-AE19-62706E023703}">
                      <ahyp:hlinkClr xmlns:ahyp="http://schemas.microsoft.com/office/drawing/2018/hyperlinkcolor" val="tx"/>
                    </a:ext>
                  </a:extLst>
                </a:hlinkClick>
              </a:rPr>
              <a:t>https://meetcircle.com</a:t>
            </a:r>
            <a:endParaRPr sz="2560">
              <a:solidFill>
                <a:schemeClr val="dk1"/>
              </a:solidFill>
            </a:endParaRPr>
          </a:p>
          <a:p>
            <a:pPr marL="182880" lvl="0" indent="-188762" algn="l" rtl="0">
              <a:lnSpc>
                <a:spcPct val="100000"/>
              </a:lnSpc>
              <a:spcBef>
                <a:spcPts val="1200"/>
              </a:spcBef>
              <a:spcAft>
                <a:spcPts val="0"/>
              </a:spcAft>
              <a:buClr>
                <a:schemeClr val="dk1"/>
              </a:buClr>
              <a:buSzPct val="100000"/>
              <a:buChar char="●"/>
            </a:pPr>
            <a:r>
              <a:rPr lang="en-GB" sz="2560">
                <a:solidFill>
                  <a:schemeClr val="dk1"/>
                </a:solidFill>
              </a:rPr>
              <a:t>Boomerang Parental Controls (a paid app so not free): </a:t>
            </a:r>
            <a:r>
              <a:rPr lang="en-GB" sz="2560" u="sng">
                <a:solidFill>
                  <a:schemeClr val="dk1"/>
                </a:solidFill>
                <a:hlinkClick r:id="rId7">
                  <a:extLst>
                    <a:ext uri="{A12FA001-AC4F-418D-AE19-62706E023703}">
                      <ahyp:hlinkClr xmlns:ahyp="http://schemas.microsoft.com/office/drawing/2018/hyperlinkcolor" val="tx"/>
                    </a:ext>
                  </a:extLst>
                </a:hlinkClick>
              </a:rPr>
              <a:t>https://useboomerang.com</a:t>
            </a:r>
            <a:endParaRPr sz="2560">
              <a:solidFill>
                <a:schemeClr val="dk1"/>
              </a:solidFill>
            </a:endParaRPr>
          </a:p>
          <a:p>
            <a:pPr marL="182880" lvl="0" indent="-188762" algn="l" rtl="0">
              <a:lnSpc>
                <a:spcPct val="100000"/>
              </a:lnSpc>
              <a:spcBef>
                <a:spcPts val="1200"/>
              </a:spcBef>
              <a:spcAft>
                <a:spcPts val="0"/>
              </a:spcAft>
              <a:buClr>
                <a:schemeClr val="dk1"/>
              </a:buClr>
              <a:buSzPct val="100000"/>
              <a:buChar char="●"/>
            </a:pPr>
            <a:r>
              <a:rPr lang="en-GB" sz="2560" b="1">
                <a:solidFill>
                  <a:schemeClr val="dk1"/>
                </a:solidFill>
              </a:rPr>
              <a:t>Qustodio </a:t>
            </a:r>
            <a:r>
              <a:rPr lang="en-GB" sz="2560">
                <a:solidFill>
                  <a:schemeClr val="dk1"/>
                </a:solidFill>
              </a:rPr>
              <a:t>(a paid app so not free) is an all-in-one parental control and digital wellbeing solution: </a:t>
            </a:r>
            <a:r>
              <a:rPr lang="en-GB" sz="2560" u="sng">
                <a:solidFill>
                  <a:schemeClr val="dk1"/>
                </a:solidFill>
                <a:hlinkClick r:id="rId8">
                  <a:extLst>
                    <a:ext uri="{A12FA001-AC4F-418D-AE19-62706E023703}">
                      <ahyp:hlinkClr xmlns:ahyp="http://schemas.microsoft.com/office/drawing/2018/hyperlinkcolor" val="tx"/>
                    </a:ext>
                  </a:extLst>
                </a:hlinkClick>
              </a:rPr>
              <a:t>https://www.qustodio.com/en/</a:t>
            </a:r>
            <a:endParaRPr sz="2560">
              <a:solidFill>
                <a:schemeClr val="dk1"/>
              </a:solidFill>
            </a:endParaRPr>
          </a:p>
          <a:p>
            <a:pPr marL="182880" lvl="0" indent="-188762" algn="l" rtl="0">
              <a:lnSpc>
                <a:spcPct val="100000"/>
              </a:lnSpc>
              <a:spcBef>
                <a:spcPts val="1200"/>
              </a:spcBef>
              <a:spcAft>
                <a:spcPts val="0"/>
              </a:spcAft>
              <a:buClr>
                <a:schemeClr val="dk1"/>
              </a:buClr>
              <a:buSzPct val="100000"/>
              <a:buChar char="●"/>
            </a:pPr>
            <a:r>
              <a:rPr lang="en-GB" sz="2560" b="1">
                <a:solidFill>
                  <a:schemeClr val="dk1"/>
                </a:solidFill>
              </a:rPr>
              <a:t>OurPact </a:t>
            </a:r>
            <a:r>
              <a:rPr lang="en-GB" sz="2560">
                <a:solidFill>
                  <a:schemeClr val="dk1"/>
                </a:solidFill>
              </a:rPr>
              <a:t>(a paid app so not free) is a parental control and family locator app: </a:t>
            </a:r>
            <a:r>
              <a:rPr lang="en-GB" sz="2560" u="sng">
                <a:solidFill>
                  <a:schemeClr val="dk1"/>
                </a:solidFill>
                <a:hlinkClick r:id="rId9">
                  <a:extLst>
                    <a:ext uri="{A12FA001-AC4F-418D-AE19-62706E023703}">
                      <ahyp:hlinkClr xmlns:ahyp="http://schemas.microsoft.com/office/drawing/2018/hyperlinkcolor" val="tx"/>
                    </a:ext>
                  </a:extLst>
                </a:hlinkClick>
              </a:rPr>
              <a:t>https://ourpact.com</a:t>
            </a:r>
            <a:endParaRPr sz="2560">
              <a:solidFill>
                <a:schemeClr val="dk1"/>
              </a:solidFill>
            </a:endParaRPr>
          </a:p>
          <a:p>
            <a:pPr marL="182880" lvl="0" indent="-74929" algn="l" rtl="0">
              <a:lnSpc>
                <a:spcPct val="100000"/>
              </a:lnSpc>
              <a:spcBef>
                <a:spcPts val="1200"/>
              </a:spcBef>
              <a:spcAft>
                <a:spcPts val="0"/>
              </a:spcAft>
              <a:buSzPct val="100000"/>
              <a:buNone/>
            </a:pPr>
            <a:endParaRPr>
              <a:solidFill>
                <a:schemeClr val="dk1"/>
              </a:solidFill>
            </a:endParaRPr>
          </a:p>
        </p:txBody>
      </p:sp>
      <p:pic>
        <p:nvPicPr>
          <p:cNvPr id="244" name="Google Shape;244;p19"/>
          <p:cNvPicPr preferRelativeResize="0"/>
          <p:nvPr/>
        </p:nvPicPr>
        <p:blipFill rotWithShape="1">
          <a:blip r:embed="rId10">
            <a:alphaModFix/>
          </a:blip>
          <a:srcRect/>
          <a:stretch/>
        </p:blipFill>
        <p:spPr>
          <a:xfrm>
            <a:off x="1007532" y="4206759"/>
            <a:ext cx="1337310" cy="1390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0"/>
          <p:cNvSpPr txBox="1">
            <a:spLocks noGrp="1"/>
          </p:cNvSpPr>
          <p:nvPr>
            <p:ph type="title"/>
          </p:nvPr>
        </p:nvSpPr>
        <p:spPr>
          <a:xfrm>
            <a:off x="252919" y="1123837"/>
            <a:ext cx="2947482" cy="2221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orbel"/>
              <a:buNone/>
            </a:pPr>
            <a:r>
              <a:rPr lang="en-GB" b="1">
                <a:solidFill>
                  <a:schemeClr val="dk1"/>
                </a:solidFill>
              </a:rPr>
              <a:t>Reporting Online Concerns</a:t>
            </a:r>
            <a:endParaRPr/>
          </a:p>
        </p:txBody>
      </p:sp>
      <p:sp>
        <p:nvSpPr>
          <p:cNvPr id="250" name="Google Shape;250;p20"/>
          <p:cNvSpPr txBox="1">
            <a:spLocks noGrp="1"/>
          </p:cNvSpPr>
          <p:nvPr>
            <p:ph type="body" idx="1"/>
          </p:nvPr>
        </p:nvSpPr>
        <p:spPr>
          <a:xfrm>
            <a:off x="3622875" y="127322"/>
            <a:ext cx="8316205" cy="6481822"/>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Clr>
                <a:schemeClr val="dk1"/>
              </a:buClr>
              <a:buSzPts val="2000"/>
              <a:buChar char="●"/>
            </a:pPr>
            <a:r>
              <a:rPr lang="en-GB" b="1">
                <a:solidFill>
                  <a:schemeClr val="dk1"/>
                </a:solidFill>
              </a:rPr>
              <a:t>Report online safety concerns immediately to the Online Safety Coordinator or another senior leader at your child’s school. </a:t>
            </a:r>
            <a:endParaRPr>
              <a:solidFill>
                <a:schemeClr val="dk1"/>
              </a:solidFill>
            </a:endParaRPr>
          </a:p>
          <a:p>
            <a:pPr marL="182880" lvl="0" indent="-182880" algn="l" rtl="0">
              <a:lnSpc>
                <a:spcPct val="90000"/>
              </a:lnSpc>
              <a:spcBef>
                <a:spcPts val="1200"/>
              </a:spcBef>
              <a:spcAft>
                <a:spcPts val="0"/>
              </a:spcAft>
              <a:buClr>
                <a:schemeClr val="dk1"/>
              </a:buClr>
              <a:buSzPts val="2000"/>
              <a:buChar char="●"/>
            </a:pPr>
            <a:r>
              <a:rPr lang="en-GB" b="1">
                <a:solidFill>
                  <a:schemeClr val="dk1"/>
                </a:solidFill>
              </a:rPr>
              <a:t>Using the Report Harmful Content </a:t>
            </a:r>
            <a:r>
              <a:rPr lang="en-GB">
                <a:solidFill>
                  <a:schemeClr val="dk1"/>
                </a:solidFill>
              </a:rPr>
              <a:t>link below can help you to report harmful content online; providing up-to-date information on community standards and direct links to the correct reporting facilities across multiple platforms:  </a:t>
            </a:r>
            <a:r>
              <a:rPr lang="en-GB" u="sng">
                <a:solidFill>
                  <a:schemeClr val="dk1"/>
                </a:solidFill>
                <a:hlinkClick r:id="rId3">
                  <a:extLst>
                    <a:ext uri="{A12FA001-AC4F-418D-AE19-62706E023703}">
                      <ahyp:hlinkClr xmlns:ahyp="http://schemas.microsoft.com/office/drawing/2018/hyperlinkcolor" val="tx"/>
                    </a:ext>
                  </a:extLst>
                </a:hlinkClick>
              </a:rPr>
              <a:t>https://reportharmfulcontent.com</a:t>
            </a:r>
            <a:endParaRPr>
              <a:solidFill>
                <a:schemeClr val="dk1"/>
              </a:solidFill>
            </a:endParaRPr>
          </a:p>
          <a:p>
            <a:pPr marL="182880" lvl="0" indent="-182880" algn="l" rtl="0">
              <a:lnSpc>
                <a:spcPct val="90000"/>
              </a:lnSpc>
              <a:spcBef>
                <a:spcPts val="1200"/>
              </a:spcBef>
              <a:spcAft>
                <a:spcPts val="0"/>
              </a:spcAft>
              <a:buClr>
                <a:schemeClr val="dk1"/>
              </a:buClr>
              <a:buSzPts val="2000"/>
              <a:buChar char="●"/>
            </a:pPr>
            <a:r>
              <a:rPr lang="en-GB" b="1">
                <a:solidFill>
                  <a:schemeClr val="dk1"/>
                </a:solidFill>
              </a:rPr>
              <a:t>Report and Remove </a:t>
            </a:r>
            <a:r>
              <a:rPr lang="en-GB">
                <a:solidFill>
                  <a:schemeClr val="dk1"/>
                </a:solidFill>
              </a:rPr>
              <a:t>is there to help young people under 18 in the UK to confidentially report sexual images and videos of themselves and remove them from the internet: </a:t>
            </a:r>
            <a:r>
              <a:rPr lang="en-GB" u="sng">
                <a:solidFill>
                  <a:schemeClr val="dk1"/>
                </a:solidFill>
                <a:hlinkClick r:id="rId4">
                  <a:extLst>
                    <a:ext uri="{A12FA001-AC4F-418D-AE19-62706E023703}">
                      <ahyp:hlinkClr xmlns:ahyp="http://schemas.microsoft.com/office/drawing/2018/hyperlinkcolor" val="tx"/>
                    </a:ext>
                  </a:extLst>
                </a:hlinkClick>
              </a:rPr>
              <a:t>https://www.childline.org.uk/info-advice/bullying-abuse-safety/online-mobile-safety/report- remove/</a:t>
            </a:r>
            <a:endParaRPr>
              <a:solidFill>
                <a:schemeClr val="dk1"/>
              </a:solidFill>
            </a:endParaRPr>
          </a:p>
          <a:p>
            <a:pPr marL="182880" lvl="0" indent="-182880" algn="l" rtl="0">
              <a:lnSpc>
                <a:spcPct val="90000"/>
              </a:lnSpc>
              <a:spcBef>
                <a:spcPts val="1200"/>
              </a:spcBef>
              <a:spcAft>
                <a:spcPts val="0"/>
              </a:spcAft>
              <a:buClr>
                <a:schemeClr val="dk1"/>
              </a:buClr>
              <a:buSzPts val="2000"/>
              <a:buChar char="●"/>
            </a:pPr>
            <a:r>
              <a:rPr lang="en-GB" b="1">
                <a:solidFill>
                  <a:schemeClr val="dk1"/>
                </a:solidFill>
              </a:rPr>
              <a:t>Ditch the Label </a:t>
            </a:r>
            <a:r>
              <a:rPr lang="en-GB">
                <a:solidFill>
                  <a:schemeClr val="dk1"/>
                </a:solidFill>
              </a:rPr>
              <a:t>can be used to report Cyber Bullying and Online abuse. If this is a school matter, report to the school as police will refer you to the school: </a:t>
            </a:r>
            <a:r>
              <a:rPr lang="en-GB" u="sng">
                <a:solidFill>
                  <a:schemeClr val="dk1"/>
                </a:solidFill>
                <a:hlinkClick r:id="rId5">
                  <a:extLst>
                    <a:ext uri="{A12FA001-AC4F-418D-AE19-62706E023703}">
                      <ahyp:hlinkClr xmlns:ahyp="http://schemas.microsoft.com/office/drawing/2018/hyperlinkcolor" val="tx"/>
                    </a:ext>
                  </a:extLst>
                </a:hlinkClick>
              </a:rPr>
              <a:t>https://www.ditchthelabel.org/report/</a:t>
            </a:r>
            <a:endParaRPr>
              <a:solidFill>
                <a:schemeClr val="dk1"/>
              </a:solidFill>
            </a:endParaRPr>
          </a:p>
          <a:p>
            <a:pPr marL="182880" lvl="0" indent="-55879" algn="l" rtl="0">
              <a:lnSpc>
                <a:spcPct val="90000"/>
              </a:lnSpc>
              <a:spcBef>
                <a:spcPts val="1200"/>
              </a:spcBef>
              <a:spcAft>
                <a:spcPts val="0"/>
              </a:spcAft>
              <a:buSzPts val="2000"/>
              <a:buNone/>
            </a:pPr>
            <a:endParaRPr>
              <a:solidFill>
                <a:schemeClr val="dk1"/>
              </a:solidFill>
            </a:endParaRPr>
          </a:p>
        </p:txBody>
      </p:sp>
      <p:pic>
        <p:nvPicPr>
          <p:cNvPr id="251" name="Google Shape;251;p20"/>
          <p:cNvPicPr preferRelativeResize="0"/>
          <p:nvPr/>
        </p:nvPicPr>
        <p:blipFill rotWithShape="1">
          <a:blip r:embed="rId6">
            <a:alphaModFix/>
          </a:blip>
          <a:srcRect/>
          <a:stretch/>
        </p:blipFill>
        <p:spPr>
          <a:xfrm>
            <a:off x="868635" y="4343513"/>
            <a:ext cx="1337310" cy="1390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252918" y="1123837"/>
            <a:ext cx="3147229"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3600"/>
              <a:buFont typeface="NTR"/>
              <a:buNone/>
            </a:pPr>
            <a:r>
              <a:rPr lang="en-GB" b="1">
                <a:solidFill>
                  <a:srgbClr val="002060"/>
                </a:solidFill>
                <a:latin typeface="NTR"/>
                <a:ea typeface="NTR"/>
                <a:cs typeface="NTR"/>
                <a:sym typeface="NTR"/>
              </a:rPr>
              <a:t>Resources for curriculum areas including Computing and Online Safety are on the school website: </a:t>
            </a:r>
            <a:br>
              <a:rPr lang="en-GB">
                <a:solidFill>
                  <a:srgbClr val="002060"/>
                </a:solidFill>
                <a:latin typeface="NTR"/>
                <a:ea typeface="NTR"/>
                <a:cs typeface="NTR"/>
                <a:sym typeface="NTR"/>
              </a:rPr>
            </a:br>
            <a:br>
              <a:rPr lang="en-GB">
                <a:solidFill>
                  <a:srgbClr val="C09D50"/>
                </a:solidFill>
                <a:latin typeface="NTR"/>
                <a:ea typeface="NTR"/>
                <a:cs typeface="NTR"/>
                <a:sym typeface="NTR"/>
              </a:rPr>
            </a:br>
            <a:r>
              <a:rPr lang="en-GB" b="1">
                <a:solidFill>
                  <a:srgbClr val="BB8A00"/>
                </a:solidFill>
                <a:latin typeface="NTR"/>
                <a:ea typeface="NTR"/>
                <a:cs typeface="NTR"/>
                <a:sym typeface="NTR"/>
              </a:rPr>
              <a:t>KS2</a:t>
            </a:r>
            <a:endParaRPr/>
          </a:p>
        </p:txBody>
      </p:sp>
      <p:sp>
        <p:nvSpPr>
          <p:cNvPr id="95" name="Google Shape;95;p2"/>
          <p:cNvSpPr/>
          <p:nvPr/>
        </p:nvSpPr>
        <p:spPr>
          <a:xfrm>
            <a:off x="3449222" y="4578046"/>
            <a:ext cx="8497212" cy="230832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GB" sz="2400">
                <a:solidFill>
                  <a:schemeClr val="dk1"/>
                </a:solidFill>
              </a:rPr>
              <a:t>c</a:t>
            </a:r>
            <a:r>
              <a:rPr lang="en-GB" sz="2400" b="0" i="0" u="none" strike="noStrike" cap="none">
                <a:solidFill>
                  <a:schemeClr val="dk1"/>
                </a:solidFill>
                <a:latin typeface="Arial"/>
                <a:ea typeface="Arial"/>
                <a:cs typeface="Arial"/>
                <a:sym typeface="Arial"/>
              </a:rPr>
              <a:t>urriculum </a:t>
            </a:r>
            <a:r>
              <a:rPr lang="en-GB" sz="2400">
                <a:solidFill>
                  <a:schemeClr val="dk1"/>
                </a:solidFill>
              </a:rPr>
              <a:t>p</a:t>
            </a:r>
            <a:r>
              <a:rPr lang="en-GB" sz="2400" b="0" i="0" u="none" strike="noStrike" cap="none">
                <a:solidFill>
                  <a:schemeClr val="dk1"/>
                </a:solidFill>
                <a:latin typeface="Arial"/>
                <a:ea typeface="Arial"/>
                <a:cs typeface="Arial"/>
                <a:sym typeface="Arial"/>
              </a:rPr>
              <a:t>lanning and learning is available through Progression Maps within Our Learning Curriculum </a:t>
            </a:r>
            <a:r>
              <a:rPr lang="en-GB" sz="2400">
                <a:solidFill>
                  <a:schemeClr val="dk1"/>
                </a:solidFill>
              </a:rPr>
              <a:t>pages</a:t>
            </a:r>
            <a:endParaRPr/>
          </a:p>
          <a:p>
            <a:pPr marL="342900" marR="0" lvl="0" indent="-342900" algn="l" rtl="0">
              <a:spcBef>
                <a:spcPts val="0"/>
              </a:spcBef>
              <a:spcAft>
                <a:spcPts val="0"/>
              </a:spcAft>
              <a:buClr>
                <a:schemeClr val="dk1"/>
              </a:buClr>
              <a:buSzPts val="2400"/>
              <a:buFont typeface="Arial"/>
              <a:buChar char="•"/>
            </a:pPr>
            <a:r>
              <a:rPr lang="en-GB" sz="2400">
                <a:solidFill>
                  <a:schemeClr val="dk1"/>
                </a:solidFill>
              </a:rPr>
              <a:t>w</a:t>
            </a:r>
            <a:r>
              <a:rPr lang="en-GB" sz="2400" b="0" i="0" u="none" strike="noStrike" cap="none">
                <a:solidFill>
                  <a:schemeClr val="dk1"/>
                </a:solidFill>
                <a:latin typeface="Arial"/>
                <a:ea typeface="Arial"/>
                <a:cs typeface="Arial"/>
                <a:sym typeface="Arial"/>
              </a:rPr>
              <a:t>eekly updates on </a:t>
            </a:r>
            <a:r>
              <a:rPr lang="en-GB" sz="2400">
                <a:solidFill>
                  <a:schemeClr val="dk1"/>
                </a:solidFill>
              </a:rPr>
              <a:t>planned learning </a:t>
            </a:r>
            <a:r>
              <a:rPr lang="en-GB" sz="2400" b="0" i="0" u="none" strike="noStrike" cap="none">
                <a:solidFill>
                  <a:schemeClr val="dk1"/>
                </a:solidFill>
                <a:latin typeface="Arial"/>
                <a:ea typeface="Arial"/>
                <a:cs typeface="Arial"/>
                <a:sym typeface="Arial"/>
              </a:rPr>
              <a:t>are available every Friday through your child’s Google Classroom</a:t>
            </a:r>
            <a:endParaRPr sz="2400">
              <a:solidFill>
                <a:schemeClr val="dk1"/>
              </a:solidFill>
            </a:endParaRPr>
          </a:p>
          <a:p>
            <a:pPr marL="342900" marR="0" lvl="0" indent="-342900" algn="l" rtl="0">
              <a:spcBef>
                <a:spcPts val="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Online Safety Policies, guidance and resources are available within the Policies tab</a:t>
            </a:r>
            <a:endParaRPr sz="2400" b="1" i="0" u="none" strike="noStrike" cap="none">
              <a:solidFill>
                <a:schemeClr val="dk1"/>
              </a:solidFill>
              <a:latin typeface="Arial"/>
              <a:ea typeface="Arial"/>
              <a:cs typeface="Arial"/>
              <a:sym typeface="Arial"/>
            </a:endParaRPr>
          </a:p>
        </p:txBody>
      </p:sp>
      <p:pic>
        <p:nvPicPr>
          <p:cNvPr id="96" name="Google Shape;96;p2"/>
          <p:cNvPicPr preferRelativeResize="0"/>
          <p:nvPr/>
        </p:nvPicPr>
        <p:blipFill rotWithShape="1">
          <a:blip r:embed="rId3">
            <a:alphaModFix/>
          </a:blip>
          <a:srcRect l="6250" t="7670" r="5583"/>
          <a:stretch/>
        </p:blipFill>
        <p:spPr>
          <a:xfrm>
            <a:off x="3522068" y="0"/>
            <a:ext cx="8351520" cy="46918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1"/>
          <p:cNvSpPr txBox="1">
            <a:spLocks noGrp="1"/>
          </p:cNvSpPr>
          <p:nvPr>
            <p:ph type="title"/>
          </p:nvPr>
        </p:nvSpPr>
        <p:spPr>
          <a:xfrm>
            <a:off x="160322" y="864108"/>
            <a:ext cx="3103739" cy="293887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orbel"/>
              <a:buNone/>
            </a:pPr>
            <a:r>
              <a:rPr lang="en-GB" b="1">
                <a:solidFill>
                  <a:schemeClr val="dk1"/>
                </a:solidFill>
              </a:rPr>
              <a:t>There is a new platform for simplifying the filtering and monitoring of online activity at home. </a:t>
            </a:r>
            <a:endParaRPr/>
          </a:p>
        </p:txBody>
      </p:sp>
      <p:sp>
        <p:nvSpPr>
          <p:cNvPr id="257" name="Google Shape;257;p21"/>
          <p:cNvSpPr txBox="1">
            <a:spLocks noGrp="1"/>
          </p:cNvSpPr>
          <p:nvPr>
            <p:ph type="body" idx="1"/>
          </p:nvPr>
        </p:nvSpPr>
        <p:spPr>
          <a:xfrm>
            <a:off x="-185195" y="5993892"/>
            <a:ext cx="7315200" cy="910407"/>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2000"/>
              <a:buChar char="●"/>
            </a:pPr>
            <a:r>
              <a:rPr lang="en-GB"/>
              <a:t>More details will be available on the website soon.</a:t>
            </a:r>
            <a:endParaRPr/>
          </a:p>
        </p:txBody>
      </p:sp>
      <p:pic>
        <p:nvPicPr>
          <p:cNvPr id="258" name="Google Shape;258;p21"/>
          <p:cNvPicPr preferRelativeResize="0"/>
          <p:nvPr/>
        </p:nvPicPr>
        <p:blipFill rotWithShape="1">
          <a:blip r:embed="rId3">
            <a:alphaModFix/>
          </a:blip>
          <a:srcRect l="24968" t="13500" r="28513" b="1908"/>
          <a:stretch/>
        </p:blipFill>
        <p:spPr>
          <a:xfrm>
            <a:off x="5362936" y="0"/>
            <a:ext cx="6829064" cy="6661821"/>
          </a:xfrm>
          <a:prstGeom prst="rect">
            <a:avLst/>
          </a:prstGeom>
          <a:noFill/>
          <a:ln>
            <a:noFill/>
          </a:ln>
        </p:spPr>
      </p:pic>
      <p:pic>
        <p:nvPicPr>
          <p:cNvPr id="259" name="Google Shape;259;p21"/>
          <p:cNvPicPr preferRelativeResize="0"/>
          <p:nvPr/>
        </p:nvPicPr>
        <p:blipFill rotWithShape="1">
          <a:blip r:embed="rId4">
            <a:alphaModFix/>
          </a:blip>
          <a:srcRect/>
          <a:stretch/>
        </p:blipFill>
        <p:spPr>
          <a:xfrm>
            <a:off x="853382" y="4203434"/>
            <a:ext cx="1341236" cy="13900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2"/>
          <p:cNvPicPr preferRelativeResize="0"/>
          <p:nvPr/>
        </p:nvPicPr>
        <p:blipFill rotWithShape="1">
          <a:blip r:embed="rId3">
            <a:alphaModFix/>
          </a:blip>
          <a:srcRect/>
          <a:stretch/>
        </p:blipFill>
        <p:spPr>
          <a:xfrm>
            <a:off x="1007531" y="4460556"/>
            <a:ext cx="1337310" cy="1390650"/>
          </a:xfrm>
          <a:prstGeom prst="rect">
            <a:avLst/>
          </a:prstGeom>
          <a:noFill/>
          <a:ln>
            <a:noFill/>
          </a:ln>
        </p:spPr>
      </p:pic>
      <p:sp>
        <p:nvSpPr>
          <p:cNvPr id="265" name="Google Shape;265;p22"/>
          <p:cNvSpPr/>
          <p:nvPr/>
        </p:nvSpPr>
        <p:spPr>
          <a:xfrm>
            <a:off x="3427377" y="923644"/>
            <a:ext cx="8294451"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latin typeface="NTR"/>
                <a:ea typeface="NTR"/>
                <a:cs typeface="NTR"/>
                <a:sym typeface="NTR"/>
              </a:rPr>
              <a:t>We would very much appreciate the completion of the Online Safety Parent Survey when sent to you in order to ensure that guidance and support is targeted to where it is needed. </a:t>
            </a:r>
            <a:endParaRPr/>
          </a:p>
        </p:txBody>
      </p:sp>
      <p:sp>
        <p:nvSpPr>
          <p:cNvPr id="266" name="Google Shape;266;p22"/>
          <p:cNvSpPr/>
          <p:nvPr/>
        </p:nvSpPr>
        <p:spPr>
          <a:xfrm>
            <a:off x="105794" y="1354531"/>
            <a:ext cx="3140785" cy="31700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rgbClr val="002060"/>
                </a:solidFill>
                <a:latin typeface="NTR"/>
                <a:ea typeface="NTR"/>
                <a:cs typeface="NTR"/>
                <a:sym typeface="NTR"/>
              </a:rPr>
              <a:t>We will be surveying parents, carers and pupils.   </a:t>
            </a:r>
            <a:endParaRPr/>
          </a:p>
        </p:txBody>
      </p:sp>
      <p:pic>
        <p:nvPicPr>
          <p:cNvPr id="267" name="Google Shape;267;p22" descr="E-Safety - How to keep your children safe online | Bexley Safeguarding  Partnership"/>
          <p:cNvPicPr preferRelativeResize="0"/>
          <p:nvPr/>
        </p:nvPicPr>
        <p:blipFill rotWithShape="1">
          <a:blip r:embed="rId4">
            <a:alphaModFix/>
          </a:blip>
          <a:srcRect/>
          <a:stretch/>
        </p:blipFill>
        <p:spPr>
          <a:xfrm>
            <a:off x="5621065" y="3202299"/>
            <a:ext cx="3907074" cy="351758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3"/>
          <p:cNvPicPr preferRelativeResize="0"/>
          <p:nvPr/>
        </p:nvPicPr>
        <p:blipFill rotWithShape="1">
          <a:blip r:embed="rId3">
            <a:alphaModFix/>
          </a:blip>
          <a:srcRect/>
          <a:stretch/>
        </p:blipFill>
        <p:spPr>
          <a:xfrm>
            <a:off x="1007532" y="3161693"/>
            <a:ext cx="1337310" cy="1390650"/>
          </a:xfrm>
          <a:prstGeom prst="rect">
            <a:avLst/>
          </a:prstGeom>
          <a:noFill/>
          <a:ln>
            <a:noFill/>
          </a:ln>
        </p:spPr>
      </p:pic>
      <p:sp>
        <p:nvSpPr>
          <p:cNvPr id="273" name="Google Shape;273;p23"/>
          <p:cNvSpPr/>
          <p:nvPr/>
        </p:nvSpPr>
        <p:spPr>
          <a:xfrm>
            <a:off x="3388467" y="-64264"/>
            <a:ext cx="8938571" cy="69865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900">
                <a:solidFill>
                  <a:srgbClr val="0D0D0D"/>
                </a:solidFill>
                <a:latin typeface="NTR"/>
                <a:ea typeface="NTR"/>
                <a:cs typeface="NTR"/>
                <a:sym typeface="NTR"/>
              </a:rPr>
              <a:t>By working together, we can help our children enjoy the benefits of the internet while staying safe. </a:t>
            </a:r>
            <a:endParaRPr sz="1500"/>
          </a:p>
          <a:p>
            <a:pPr marL="0" marR="0" lvl="0" indent="0" algn="l" rtl="0">
              <a:spcBef>
                <a:spcPts val="0"/>
              </a:spcBef>
              <a:spcAft>
                <a:spcPts val="0"/>
              </a:spcAft>
              <a:buNone/>
            </a:pPr>
            <a:r>
              <a:rPr lang="en-GB" sz="2900">
                <a:solidFill>
                  <a:srgbClr val="0D0D0D"/>
                </a:solidFill>
                <a:latin typeface="NTR"/>
                <a:ea typeface="NTR"/>
                <a:cs typeface="NTR"/>
                <a:sym typeface="NTR"/>
              </a:rPr>
              <a:t>Key Actions: </a:t>
            </a:r>
            <a:endParaRPr sz="1500"/>
          </a:p>
          <a:p>
            <a:pPr marL="457200" marR="0" lvl="0" indent="-463550" algn="l" rtl="0">
              <a:spcBef>
                <a:spcPts val="0"/>
              </a:spcBef>
              <a:spcAft>
                <a:spcPts val="0"/>
              </a:spcAft>
              <a:buClr>
                <a:srgbClr val="0D0D0D"/>
              </a:buClr>
              <a:buSzPts val="2900"/>
              <a:buFont typeface="Arial"/>
              <a:buChar char="•"/>
            </a:pPr>
            <a:r>
              <a:rPr lang="en-GB" sz="2900">
                <a:solidFill>
                  <a:srgbClr val="0D0D0D"/>
                </a:solidFill>
                <a:latin typeface="NTR"/>
                <a:ea typeface="NTR"/>
                <a:cs typeface="NTR"/>
                <a:sym typeface="NTR"/>
              </a:rPr>
              <a:t>develop communication with children regarding their online activity (more challenging as children get older)</a:t>
            </a:r>
            <a:endParaRPr sz="1500"/>
          </a:p>
          <a:p>
            <a:pPr marL="457200" marR="0" lvl="0" indent="-463550" algn="l" rtl="0">
              <a:spcBef>
                <a:spcPts val="0"/>
              </a:spcBef>
              <a:spcAft>
                <a:spcPts val="0"/>
              </a:spcAft>
              <a:buClr>
                <a:srgbClr val="0D0D0D"/>
              </a:buClr>
              <a:buSzPts val="2900"/>
              <a:buFont typeface="Arial"/>
              <a:buChar char="•"/>
            </a:pPr>
            <a:r>
              <a:rPr lang="en-GB" sz="2900">
                <a:solidFill>
                  <a:srgbClr val="0D0D0D"/>
                </a:solidFill>
                <a:latin typeface="NTR"/>
                <a:ea typeface="NTR"/>
                <a:cs typeface="NTR"/>
                <a:sym typeface="NTR"/>
              </a:rPr>
              <a:t> set expectations for independent online activity </a:t>
            </a:r>
            <a:endParaRPr sz="1500"/>
          </a:p>
          <a:p>
            <a:pPr marL="457200" marR="0" lvl="0" indent="-463550" algn="l" rtl="0">
              <a:spcBef>
                <a:spcPts val="0"/>
              </a:spcBef>
              <a:spcAft>
                <a:spcPts val="0"/>
              </a:spcAft>
              <a:buClr>
                <a:srgbClr val="0D0D0D"/>
              </a:buClr>
              <a:buSzPts val="2900"/>
              <a:buFont typeface="Arial"/>
              <a:buChar char="•"/>
            </a:pPr>
            <a:r>
              <a:rPr lang="en-GB" sz="2900">
                <a:solidFill>
                  <a:srgbClr val="0D0D0D"/>
                </a:solidFill>
                <a:latin typeface="NTR"/>
                <a:ea typeface="NTR"/>
                <a:cs typeface="NTR"/>
                <a:sym typeface="NTR"/>
              </a:rPr>
              <a:t>ensure the year group target is achieved</a:t>
            </a:r>
            <a:endParaRPr sz="1500"/>
          </a:p>
          <a:p>
            <a:pPr marL="457200" marR="0" lvl="0" indent="-463550" algn="l" rtl="0">
              <a:spcBef>
                <a:spcPts val="0"/>
              </a:spcBef>
              <a:spcAft>
                <a:spcPts val="0"/>
              </a:spcAft>
              <a:buClr>
                <a:srgbClr val="0D0D0D"/>
              </a:buClr>
              <a:buSzPts val="2900"/>
              <a:buFont typeface="Arial"/>
              <a:buChar char="•"/>
            </a:pPr>
            <a:r>
              <a:rPr lang="en-GB" sz="2900">
                <a:solidFill>
                  <a:srgbClr val="0D0D0D"/>
                </a:solidFill>
                <a:latin typeface="NTR"/>
                <a:ea typeface="NTR"/>
                <a:cs typeface="NTR"/>
                <a:sym typeface="NTR"/>
              </a:rPr>
              <a:t>develop monitoring and filtering systems for children’s independent online activity </a:t>
            </a:r>
            <a:endParaRPr sz="1500"/>
          </a:p>
          <a:p>
            <a:pPr marL="0" marR="0" lvl="0" indent="0" algn="l" rtl="0">
              <a:spcBef>
                <a:spcPts val="0"/>
              </a:spcBef>
              <a:spcAft>
                <a:spcPts val="0"/>
              </a:spcAft>
              <a:buNone/>
            </a:pPr>
            <a:r>
              <a:rPr lang="en-GB" sz="2900">
                <a:solidFill>
                  <a:srgbClr val="0D0D0D"/>
                </a:solidFill>
                <a:latin typeface="NTR"/>
                <a:ea typeface="NTR"/>
                <a:cs typeface="NTR"/>
                <a:sym typeface="NTR"/>
              </a:rPr>
              <a:t>Q and A Queries: </a:t>
            </a:r>
            <a:endParaRPr sz="1500"/>
          </a:p>
          <a:p>
            <a:pPr marL="457200" marR="0" lvl="0" indent="-450850" algn="l" rtl="0">
              <a:spcBef>
                <a:spcPts val="0"/>
              </a:spcBef>
              <a:spcAft>
                <a:spcPts val="0"/>
              </a:spcAft>
              <a:buClr>
                <a:schemeClr val="dk1"/>
              </a:buClr>
              <a:buSzPts val="2700"/>
              <a:buFont typeface="Arial"/>
              <a:buChar char="•"/>
            </a:pPr>
            <a:r>
              <a:rPr lang="en-GB" sz="2700">
                <a:solidFill>
                  <a:schemeClr val="dk1"/>
                </a:solidFill>
                <a:latin typeface="Corbel"/>
                <a:ea typeface="Corbel"/>
                <a:cs typeface="Corbel"/>
                <a:sym typeface="Corbel"/>
              </a:rPr>
              <a:t>do you have any further queries or questions?</a:t>
            </a:r>
            <a:endParaRPr sz="2700">
              <a:solidFill>
                <a:schemeClr val="dk1"/>
              </a:solidFill>
              <a:latin typeface="Corbel"/>
              <a:ea typeface="Corbel"/>
              <a:cs typeface="Corbel"/>
              <a:sym typeface="Corbel"/>
            </a:endParaRPr>
          </a:p>
          <a:p>
            <a:pPr marL="457200" marR="0" lvl="0" indent="-450850" algn="l" rtl="0">
              <a:spcBef>
                <a:spcPts val="0"/>
              </a:spcBef>
              <a:spcAft>
                <a:spcPts val="0"/>
              </a:spcAft>
              <a:buClr>
                <a:schemeClr val="dk1"/>
              </a:buClr>
              <a:buSzPts val="2700"/>
              <a:buFont typeface="Arial"/>
              <a:buChar char="•"/>
            </a:pPr>
            <a:r>
              <a:rPr lang="en-GB" sz="2700">
                <a:solidFill>
                  <a:schemeClr val="dk1"/>
                </a:solidFill>
                <a:latin typeface="Corbel"/>
                <a:ea typeface="Corbel"/>
                <a:cs typeface="Corbel"/>
                <a:sym typeface="Corbel"/>
              </a:rPr>
              <a:t>are you interested in signing up for online safety systems?  </a:t>
            </a:r>
            <a:endParaRPr sz="1300"/>
          </a:p>
          <a:p>
            <a:pPr marL="457200" marR="0" lvl="0" indent="-450850" algn="l" rtl="0">
              <a:spcBef>
                <a:spcPts val="0"/>
              </a:spcBef>
              <a:spcAft>
                <a:spcPts val="0"/>
              </a:spcAft>
              <a:buClr>
                <a:schemeClr val="dk1"/>
              </a:buClr>
              <a:buSzPts val="2700"/>
              <a:buFont typeface="Arial"/>
              <a:buChar char="•"/>
            </a:pPr>
            <a:r>
              <a:rPr lang="en-GB" sz="2700">
                <a:solidFill>
                  <a:schemeClr val="dk1"/>
                </a:solidFill>
                <a:latin typeface="Corbel"/>
                <a:ea typeface="Corbel"/>
                <a:cs typeface="Corbel"/>
                <a:sym typeface="Corbel"/>
              </a:rPr>
              <a:t>is there anything you would like more support with? </a:t>
            </a:r>
            <a:endParaRPr sz="1300"/>
          </a:p>
          <a:p>
            <a:pPr marL="457200" marR="0" lvl="0" indent="-450850" algn="l" rtl="0">
              <a:spcBef>
                <a:spcPts val="0"/>
              </a:spcBef>
              <a:spcAft>
                <a:spcPts val="0"/>
              </a:spcAft>
              <a:buClr>
                <a:schemeClr val="dk1"/>
              </a:buClr>
              <a:buSzPts val="2700"/>
              <a:buFont typeface="Arial"/>
              <a:buChar char="•"/>
            </a:pPr>
            <a:r>
              <a:rPr lang="en-GB" sz="2700">
                <a:solidFill>
                  <a:schemeClr val="dk1"/>
                </a:solidFill>
                <a:latin typeface="Corbel"/>
                <a:ea typeface="Corbel"/>
                <a:cs typeface="Corbel"/>
                <a:sym typeface="Corbel"/>
              </a:rPr>
              <a:t>would additional workshops or sessions be of value?</a:t>
            </a:r>
            <a:endParaRPr sz="1300"/>
          </a:p>
          <a:p>
            <a:pPr marL="457200" marR="0" lvl="0" indent="-450850" algn="l" rtl="0">
              <a:spcBef>
                <a:spcPts val="0"/>
              </a:spcBef>
              <a:spcAft>
                <a:spcPts val="0"/>
              </a:spcAft>
              <a:buClr>
                <a:schemeClr val="dk1"/>
              </a:buClr>
              <a:buSzPts val="2700"/>
              <a:buFont typeface="Arial"/>
              <a:buChar char="•"/>
            </a:pPr>
            <a:r>
              <a:rPr lang="en-GB" sz="2700">
                <a:solidFill>
                  <a:schemeClr val="dk1"/>
                </a:solidFill>
                <a:latin typeface="Corbel"/>
                <a:ea typeface="Corbel"/>
                <a:cs typeface="Corbel"/>
                <a:sym typeface="Corbel"/>
              </a:rPr>
              <a:t>are there and areas to take forward to future workshops? </a:t>
            </a:r>
            <a:endParaRPr sz="1300"/>
          </a:p>
        </p:txBody>
      </p:sp>
      <p:sp>
        <p:nvSpPr>
          <p:cNvPr id="274" name="Google Shape;274;p23"/>
          <p:cNvSpPr/>
          <p:nvPr/>
        </p:nvSpPr>
        <p:spPr>
          <a:xfrm>
            <a:off x="105794" y="1354531"/>
            <a:ext cx="3140785"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chemeClr val="dk1"/>
                </a:solidFill>
                <a:latin typeface="NTR"/>
                <a:ea typeface="NTR"/>
                <a:cs typeface="NTR"/>
                <a:sym typeface="NTR"/>
              </a:rPr>
              <a:t>Working Together Into the Future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252918" y="1123837"/>
            <a:ext cx="3147229"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3600"/>
              <a:buFont typeface="NTR"/>
              <a:buNone/>
            </a:pPr>
            <a:r>
              <a:rPr lang="en-GB" b="1">
                <a:solidFill>
                  <a:srgbClr val="002060"/>
                </a:solidFill>
                <a:latin typeface="NTR"/>
                <a:ea typeface="NTR"/>
                <a:cs typeface="NTR"/>
                <a:sym typeface="NTR"/>
              </a:rPr>
              <a:t>Online Safety Parent Workshop Aims: </a:t>
            </a:r>
            <a:br>
              <a:rPr lang="en-GB">
                <a:solidFill>
                  <a:srgbClr val="002060"/>
                </a:solidFill>
                <a:latin typeface="NTR"/>
                <a:ea typeface="NTR"/>
                <a:cs typeface="NTR"/>
                <a:sym typeface="NTR"/>
              </a:rPr>
            </a:br>
            <a:br>
              <a:rPr lang="en-GB">
                <a:solidFill>
                  <a:srgbClr val="C09D50"/>
                </a:solidFill>
                <a:latin typeface="NTR"/>
                <a:ea typeface="NTR"/>
                <a:cs typeface="NTR"/>
                <a:sym typeface="NTR"/>
              </a:rPr>
            </a:br>
            <a:r>
              <a:rPr lang="en-GB" b="1">
                <a:solidFill>
                  <a:srgbClr val="BB8A00"/>
                </a:solidFill>
                <a:latin typeface="NTR"/>
                <a:ea typeface="NTR"/>
                <a:cs typeface="NTR"/>
                <a:sym typeface="NTR"/>
              </a:rPr>
              <a:t>KS2</a:t>
            </a:r>
            <a:endParaRPr/>
          </a:p>
        </p:txBody>
      </p:sp>
      <p:sp>
        <p:nvSpPr>
          <p:cNvPr id="102" name="Google Shape;102;p3"/>
          <p:cNvSpPr txBox="1">
            <a:spLocks noGrp="1"/>
          </p:cNvSpPr>
          <p:nvPr>
            <p:ph type="body" idx="1"/>
          </p:nvPr>
        </p:nvSpPr>
        <p:spPr>
          <a:xfrm>
            <a:off x="7590408" y="204536"/>
            <a:ext cx="4048499" cy="3046411"/>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GB" sz="2800">
                <a:latin typeface="NTR"/>
                <a:ea typeface="NTR"/>
                <a:cs typeface="NTR"/>
                <a:sym typeface="NTR"/>
              </a:rPr>
              <a:t>As your child explores and uses the digital world, it is essential to ensure they do so safely.</a:t>
            </a:r>
            <a:endParaRPr/>
          </a:p>
          <a:p>
            <a:pPr marL="0" lvl="0" indent="0" algn="ctr" rtl="0">
              <a:lnSpc>
                <a:spcPct val="90000"/>
              </a:lnSpc>
              <a:spcBef>
                <a:spcPts val="1200"/>
              </a:spcBef>
              <a:spcAft>
                <a:spcPts val="0"/>
              </a:spcAft>
              <a:buSzPct val="100000"/>
              <a:buNone/>
            </a:pPr>
            <a:r>
              <a:rPr lang="en-GB" sz="2800">
                <a:latin typeface="NTR"/>
                <a:ea typeface="NTR"/>
                <a:cs typeface="NTR"/>
                <a:sym typeface="NTR"/>
              </a:rPr>
              <a:t> Today we are going to talk about important online safety information, guidance and resources to help you support your child’s internet use effectively.</a:t>
            </a:r>
            <a:endParaRPr/>
          </a:p>
        </p:txBody>
      </p:sp>
      <p:pic>
        <p:nvPicPr>
          <p:cNvPr id="103" name="Google Shape;103;p3" descr="IMG_5469.jpg"/>
          <p:cNvPicPr preferRelativeResize="0"/>
          <p:nvPr/>
        </p:nvPicPr>
        <p:blipFill rotWithShape="1">
          <a:blip r:embed="rId3">
            <a:alphaModFix/>
          </a:blip>
          <a:srcRect/>
          <a:stretch/>
        </p:blipFill>
        <p:spPr>
          <a:xfrm>
            <a:off x="3657600" y="192897"/>
            <a:ext cx="3764319" cy="3379652"/>
          </a:xfrm>
          <a:prstGeom prst="rect">
            <a:avLst/>
          </a:prstGeom>
          <a:noFill/>
          <a:ln>
            <a:noFill/>
          </a:ln>
        </p:spPr>
      </p:pic>
      <p:sp>
        <p:nvSpPr>
          <p:cNvPr id="104" name="Google Shape;104;p3"/>
          <p:cNvSpPr/>
          <p:nvPr/>
        </p:nvSpPr>
        <p:spPr>
          <a:xfrm>
            <a:off x="3400148" y="3975808"/>
            <a:ext cx="8791852" cy="267765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understand the risks and challenges from children’s online activity</a:t>
            </a:r>
            <a:endParaRPr/>
          </a:p>
          <a:p>
            <a:pPr marL="457200" marR="0" lvl="0" indent="-457200" algn="l" rtl="0">
              <a:spcBef>
                <a:spcPts val="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review the current online safety measures</a:t>
            </a:r>
            <a:endParaRPr/>
          </a:p>
          <a:p>
            <a:pPr marL="457200" marR="0" lvl="0" indent="-457200" algn="l" rtl="0">
              <a:spcBef>
                <a:spcPts val="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understand children’s activity including apps used and risks</a:t>
            </a:r>
            <a:endParaRPr/>
          </a:p>
          <a:p>
            <a:pPr marL="457200" marR="0" lvl="0" indent="-457200" algn="l" rtl="0">
              <a:spcBef>
                <a:spcPts val="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review children’s use of apps and control measures</a:t>
            </a:r>
            <a:endParaRPr/>
          </a:p>
          <a:p>
            <a:pPr marL="457200" marR="0" lvl="0" indent="-457200" algn="l" rtl="0">
              <a:spcBef>
                <a:spcPts val="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establish future actions </a:t>
            </a:r>
            <a:r>
              <a:rPr lang="en-GB" sz="2400" b="1" i="0" u="none" strike="noStrike" cap="none">
                <a:solidFill>
                  <a:schemeClr val="dk1"/>
                </a:solidFill>
                <a:latin typeface="Arial"/>
                <a:ea typeface="Arial"/>
                <a:cs typeface="Arial"/>
                <a:sym typeface="Arial"/>
              </a:rPr>
              <a:t>including focus on resources learning and future training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4" descr="E-Safety - How to keep your children safe online | Bexley Safeguarding  Partnership"/>
          <p:cNvPicPr preferRelativeResize="0"/>
          <p:nvPr/>
        </p:nvPicPr>
        <p:blipFill rotWithShape="1">
          <a:blip r:embed="rId3">
            <a:alphaModFix/>
          </a:blip>
          <a:srcRect/>
          <a:stretch/>
        </p:blipFill>
        <p:spPr>
          <a:xfrm>
            <a:off x="9685065" y="4600977"/>
            <a:ext cx="2506935" cy="2257023"/>
          </a:xfrm>
          <a:prstGeom prst="rect">
            <a:avLst/>
          </a:prstGeom>
          <a:noFill/>
          <a:ln>
            <a:noFill/>
          </a:ln>
        </p:spPr>
      </p:pic>
      <p:sp>
        <p:nvSpPr>
          <p:cNvPr id="110" name="Google Shape;110;p4"/>
          <p:cNvSpPr txBox="1">
            <a:spLocks noGrp="1"/>
          </p:cNvSpPr>
          <p:nvPr>
            <p:ph type="title"/>
          </p:nvPr>
        </p:nvSpPr>
        <p:spPr>
          <a:xfrm>
            <a:off x="0" y="1128400"/>
            <a:ext cx="3090600" cy="4601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3600"/>
              <a:buFont typeface="NTR"/>
              <a:buNone/>
            </a:pPr>
            <a:r>
              <a:rPr lang="en-GB" b="1">
                <a:solidFill>
                  <a:srgbClr val="002060"/>
                </a:solidFill>
                <a:latin typeface="NTR"/>
                <a:ea typeface="NTR"/>
                <a:cs typeface="NTR"/>
                <a:sym typeface="NTR"/>
              </a:rPr>
              <a:t>A Balanced Look at Online Activity </a:t>
            </a:r>
            <a:br>
              <a:rPr lang="en-GB">
                <a:solidFill>
                  <a:srgbClr val="002060"/>
                </a:solidFill>
                <a:latin typeface="NTR"/>
                <a:ea typeface="NTR"/>
                <a:cs typeface="NTR"/>
                <a:sym typeface="NTR"/>
              </a:rPr>
            </a:br>
            <a:br>
              <a:rPr lang="en-GB">
                <a:solidFill>
                  <a:srgbClr val="C09D50"/>
                </a:solidFill>
                <a:latin typeface="NTR"/>
                <a:ea typeface="NTR"/>
                <a:cs typeface="NTR"/>
                <a:sym typeface="NTR"/>
              </a:rPr>
            </a:br>
            <a:r>
              <a:rPr lang="en-GB" b="1">
                <a:solidFill>
                  <a:srgbClr val="BB8A00"/>
                </a:solidFill>
                <a:latin typeface="NTR"/>
                <a:ea typeface="NTR"/>
                <a:cs typeface="NTR"/>
                <a:sym typeface="NTR"/>
              </a:rPr>
              <a:t>KS2</a:t>
            </a:r>
            <a:endParaRPr/>
          </a:p>
        </p:txBody>
      </p:sp>
      <p:sp>
        <p:nvSpPr>
          <p:cNvPr id="111" name="Google Shape;111;p4"/>
          <p:cNvSpPr/>
          <p:nvPr/>
        </p:nvSpPr>
        <p:spPr>
          <a:xfrm>
            <a:off x="3454400" y="450288"/>
            <a:ext cx="8950960" cy="480131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400"/>
              <a:buFont typeface="Arial"/>
              <a:buChar char="•"/>
            </a:pPr>
            <a:r>
              <a:rPr lang="en-GB" sz="3400" b="0" i="0" u="none" strike="noStrike" cap="none">
                <a:solidFill>
                  <a:schemeClr val="dk1"/>
                </a:solidFill>
                <a:latin typeface="Arial"/>
                <a:ea typeface="Arial"/>
                <a:cs typeface="Arial"/>
                <a:sym typeface="Arial"/>
              </a:rPr>
              <a:t>What are the benefits of the internet?</a:t>
            </a:r>
            <a:endParaRPr/>
          </a:p>
          <a:p>
            <a:pPr marL="457200" marR="0" lvl="0" indent="-457200" algn="l" rtl="0">
              <a:spcBef>
                <a:spcPts val="0"/>
              </a:spcBef>
              <a:spcAft>
                <a:spcPts val="0"/>
              </a:spcAft>
              <a:buClr>
                <a:schemeClr val="dk1"/>
              </a:buClr>
              <a:buSzPts val="3400"/>
              <a:buFont typeface="Arial"/>
              <a:buChar char="•"/>
            </a:pPr>
            <a:r>
              <a:rPr lang="en-GB" sz="3400" b="0" i="0" u="none" strike="noStrike" cap="none">
                <a:solidFill>
                  <a:schemeClr val="dk1"/>
                </a:solidFill>
                <a:latin typeface="Arial"/>
                <a:ea typeface="Arial"/>
                <a:cs typeface="Arial"/>
                <a:sym typeface="Arial"/>
              </a:rPr>
              <a:t>Why do we need to think about online safety?</a:t>
            </a:r>
            <a:endParaRPr/>
          </a:p>
          <a:p>
            <a:pPr marL="457200" marR="0" lvl="0" indent="-457200" algn="l" rtl="0">
              <a:spcBef>
                <a:spcPts val="0"/>
              </a:spcBef>
              <a:spcAft>
                <a:spcPts val="0"/>
              </a:spcAft>
              <a:buClr>
                <a:schemeClr val="dk1"/>
              </a:buClr>
              <a:buSzPts val="3400"/>
              <a:buFont typeface="Arial"/>
              <a:buChar char="•"/>
            </a:pPr>
            <a:r>
              <a:rPr lang="en-GB" sz="3400" b="0" i="0" u="none" strike="noStrike" cap="none">
                <a:solidFill>
                  <a:schemeClr val="dk1"/>
                </a:solidFill>
                <a:latin typeface="Arial"/>
                <a:ea typeface="Arial"/>
                <a:cs typeface="Arial"/>
                <a:sym typeface="Arial"/>
              </a:rPr>
              <a:t>Are digital devices set up to protect?</a:t>
            </a:r>
            <a:endParaRPr/>
          </a:p>
          <a:p>
            <a:pPr marL="457200" marR="0" lvl="0" indent="-457200" algn="l" rtl="0">
              <a:spcBef>
                <a:spcPts val="0"/>
              </a:spcBef>
              <a:spcAft>
                <a:spcPts val="0"/>
              </a:spcAft>
              <a:buClr>
                <a:schemeClr val="dk1"/>
              </a:buClr>
              <a:buSzPts val="3400"/>
              <a:buFont typeface="Arial"/>
              <a:buChar char="•"/>
            </a:pPr>
            <a:r>
              <a:rPr lang="en-GB" sz="3400" b="0" i="0" u="none" strike="noStrike" cap="none">
                <a:solidFill>
                  <a:schemeClr val="dk1"/>
                </a:solidFill>
                <a:latin typeface="Arial"/>
                <a:ea typeface="Arial"/>
                <a:cs typeface="Arial"/>
                <a:sym typeface="Arial"/>
              </a:rPr>
              <a:t>How does online activity identify us, and who we are?</a:t>
            </a:r>
            <a:endParaRPr/>
          </a:p>
          <a:p>
            <a:pPr marL="457200" marR="0" lvl="0" indent="-457200" algn="l" rtl="0">
              <a:spcBef>
                <a:spcPts val="0"/>
              </a:spcBef>
              <a:spcAft>
                <a:spcPts val="0"/>
              </a:spcAft>
              <a:buClr>
                <a:schemeClr val="dk1"/>
              </a:buClr>
              <a:buSzPts val="3400"/>
              <a:buFont typeface="Arial"/>
              <a:buChar char="•"/>
            </a:pPr>
            <a:r>
              <a:rPr lang="en-GB" sz="3400" b="0" i="0" u="none" strike="noStrike" cap="none">
                <a:solidFill>
                  <a:schemeClr val="dk1"/>
                </a:solidFill>
                <a:latin typeface="Arial"/>
                <a:ea typeface="Arial"/>
                <a:cs typeface="Arial"/>
                <a:sym typeface="Arial"/>
              </a:rPr>
              <a:t>Who is the person most likely to keep a child safe?</a:t>
            </a:r>
            <a:endParaRPr/>
          </a:p>
          <a:p>
            <a:pPr marL="457200" marR="0" lvl="0" indent="-457200" algn="l" rtl="0">
              <a:spcBef>
                <a:spcPts val="0"/>
              </a:spcBef>
              <a:spcAft>
                <a:spcPts val="0"/>
              </a:spcAft>
              <a:buClr>
                <a:schemeClr val="dk1"/>
              </a:buClr>
              <a:buSzPts val="3400"/>
              <a:buFont typeface="Arial"/>
              <a:buChar char="•"/>
            </a:pPr>
            <a:r>
              <a:rPr lang="en-GB" sz="3400" b="0" i="0" u="none" strike="noStrike" cap="none">
                <a:solidFill>
                  <a:schemeClr val="dk1"/>
                </a:solidFill>
                <a:latin typeface="Arial"/>
                <a:ea typeface="Arial"/>
                <a:cs typeface="Arial"/>
                <a:sym typeface="Arial"/>
              </a:rPr>
              <a:t>What are the hazards and risks?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3600"/>
              <a:buFont typeface="NTR"/>
              <a:buNone/>
            </a:pPr>
            <a:r>
              <a:rPr lang="en-GB" b="1">
                <a:solidFill>
                  <a:srgbClr val="002060"/>
                </a:solidFill>
                <a:latin typeface="NTR"/>
                <a:ea typeface="NTR"/>
                <a:cs typeface="NTR"/>
                <a:sym typeface="NTR"/>
              </a:rPr>
              <a:t>Historical Context and History for Online Activity:</a:t>
            </a:r>
            <a:br>
              <a:rPr lang="en-GB">
                <a:solidFill>
                  <a:srgbClr val="002060"/>
                </a:solidFill>
                <a:latin typeface="NTR"/>
                <a:ea typeface="NTR"/>
                <a:cs typeface="NTR"/>
                <a:sym typeface="NTR"/>
              </a:rPr>
            </a:br>
            <a:br>
              <a:rPr lang="en-GB">
                <a:solidFill>
                  <a:srgbClr val="C09D50"/>
                </a:solidFill>
                <a:latin typeface="NTR"/>
                <a:ea typeface="NTR"/>
                <a:cs typeface="NTR"/>
                <a:sym typeface="NTR"/>
              </a:rPr>
            </a:br>
            <a:r>
              <a:rPr lang="en-GB" b="1">
                <a:solidFill>
                  <a:srgbClr val="BB8A00"/>
                </a:solidFill>
                <a:latin typeface="NTR"/>
                <a:ea typeface="NTR"/>
                <a:cs typeface="NTR"/>
                <a:sym typeface="NTR"/>
              </a:rPr>
              <a:t>EYFS &amp; KS1</a:t>
            </a:r>
            <a:endParaRPr/>
          </a:p>
        </p:txBody>
      </p:sp>
      <p:sp>
        <p:nvSpPr>
          <p:cNvPr id="117" name="Google Shape;117;p5"/>
          <p:cNvSpPr txBox="1">
            <a:spLocks noGrp="1"/>
          </p:cNvSpPr>
          <p:nvPr>
            <p:ph type="body" idx="1"/>
          </p:nvPr>
        </p:nvSpPr>
        <p:spPr>
          <a:xfrm>
            <a:off x="3615296" y="736847"/>
            <a:ext cx="8440580" cy="5362112"/>
          </a:xfrm>
          <a:prstGeom prst="rect">
            <a:avLst/>
          </a:prstGeom>
          <a:noFill/>
          <a:ln>
            <a:noFill/>
          </a:ln>
        </p:spPr>
        <p:txBody>
          <a:bodyPr spcFirstLastPara="1" wrap="square" lIns="91425" tIns="45700" rIns="91425" bIns="45700" anchor="ctr" anchorCtr="0">
            <a:normAutofit lnSpcReduction="10000"/>
          </a:bodyPr>
          <a:lstStyle/>
          <a:p>
            <a:pPr marL="571500" lvl="0" indent="-571500" algn="l" rtl="0">
              <a:lnSpc>
                <a:spcPct val="90000"/>
              </a:lnSpc>
              <a:spcBef>
                <a:spcPts val="0"/>
              </a:spcBef>
              <a:spcAft>
                <a:spcPts val="0"/>
              </a:spcAft>
              <a:buSzPts val="3000"/>
              <a:buFont typeface="Arial"/>
              <a:buChar char="•"/>
            </a:pPr>
            <a:r>
              <a:rPr lang="en-GB" sz="3000">
                <a:solidFill>
                  <a:schemeClr val="dk1"/>
                </a:solidFill>
                <a:latin typeface="Arial"/>
                <a:ea typeface="Arial"/>
                <a:cs typeface="Arial"/>
                <a:sym typeface="Arial"/>
              </a:rPr>
              <a:t>Sir Tim Berners-Lee creates the world wide web in 1989</a:t>
            </a:r>
            <a:endParaRPr/>
          </a:p>
          <a:p>
            <a:pPr marL="571500" lvl="0" indent="-571500" algn="l" rtl="0">
              <a:lnSpc>
                <a:spcPct val="90000"/>
              </a:lnSpc>
              <a:spcBef>
                <a:spcPts val="1200"/>
              </a:spcBef>
              <a:spcAft>
                <a:spcPts val="0"/>
              </a:spcAft>
              <a:buSzPts val="3000"/>
              <a:buFont typeface="Arial"/>
              <a:buChar char="•"/>
            </a:pPr>
            <a:r>
              <a:rPr lang="en-GB" sz="3000">
                <a:solidFill>
                  <a:schemeClr val="dk1"/>
                </a:solidFill>
                <a:latin typeface="Arial"/>
                <a:ea typeface="Arial"/>
                <a:cs typeface="Arial"/>
                <a:sym typeface="Arial"/>
              </a:rPr>
              <a:t>first tablet in 1989 and iPad in 2010 </a:t>
            </a:r>
            <a:endParaRPr/>
          </a:p>
          <a:p>
            <a:pPr marL="571500" lvl="0" indent="-571500" algn="l" rtl="0">
              <a:lnSpc>
                <a:spcPct val="90000"/>
              </a:lnSpc>
              <a:spcBef>
                <a:spcPts val="1200"/>
              </a:spcBef>
              <a:spcAft>
                <a:spcPts val="0"/>
              </a:spcAft>
              <a:buSzPts val="3000"/>
              <a:buFont typeface="Arial"/>
              <a:buChar char="•"/>
            </a:pPr>
            <a:r>
              <a:rPr lang="en-GB" sz="3000">
                <a:solidFill>
                  <a:schemeClr val="dk1"/>
                </a:solidFill>
                <a:latin typeface="Arial"/>
                <a:ea typeface="Arial"/>
                <a:cs typeface="Arial"/>
                <a:sym typeface="Arial"/>
              </a:rPr>
              <a:t>smartphones developed from 1994</a:t>
            </a:r>
            <a:endParaRPr/>
          </a:p>
          <a:p>
            <a:pPr marL="571500" lvl="0" indent="-571500" algn="l" rtl="0">
              <a:lnSpc>
                <a:spcPct val="90000"/>
              </a:lnSpc>
              <a:spcBef>
                <a:spcPts val="1200"/>
              </a:spcBef>
              <a:spcAft>
                <a:spcPts val="0"/>
              </a:spcAft>
              <a:buSzPts val="3000"/>
              <a:buFont typeface="Arial"/>
              <a:buChar char="•"/>
            </a:pPr>
            <a:r>
              <a:rPr lang="en-GB" sz="3000">
                <a:solidFill>
                  <a:schemeClr val="dk1"/>
                </a:solidFill>
                <a:latin typeface="Arial"/>
                <a:ea typeface="Arial"/>
                <a:cs typeface="Arial"/>
                <a:sym typeface="Arial"/>
              </a:rPr>
              <a:t>email communication overtakes conventional mail and letters in 2002</a:t>
            </a:r>
            <a:endParaRPr/>
          </a:p>
          <a:p>
            <a:pPr marL="571500" lvl="0" indent="-571500" algn="l" rtl="0">
              <a:lnSpc>
                <a:spcPct val="90000"/>
              </a:lnSpc>
              <a:spcBef>
                <a:spcPts val="1200"/>
              </a:spcBef>
              <a:spcAft>
                <a:spcPts val="0"/>
              </a:spcAft>
              <a:buSzPts val="3000"/>
              <a:buFont typeface="Arial"/>
              <a:buChar char="•"/>
            </a:pPr>
            <a:r>
              <a:rPr lang="en-GB" sz="3000">
                <a:solidFill>
                  <a:schemeClr val="dk1"/>
                </a:solidFill>
                <a:latin typeface="Arial"/>
                <a:ea typeface="Arial"/>
                <a:cs typeface="Arial"/>
                <a:sym typeface="Arial"/>
              </a:rPr>
              <a:t>mainstream media and government very slow to act, with first online safety laws for the UK in 2019 (Hounslow Heath AUPs and guidance were in place more than a decade before)</a:t>
            </a:r>
            <a:endParaRPr/>
          </a:p>
          <a:p>
            <a:pPr marL="0" lvl="0" indent="0" algn="ctr" rtl="0">
              <a:lnSpc>
                <a:spcPct val="90000"/>
              </a:lnSpc>
              <a:spcBef>
                <a:spcPts val="1200"/>
              </a:spcBef>
              <a:spcAft>
                <a:spcPts val="0"/>
              </a:spcAft>
              <a:buSzPts val="2800"/>
              <a:buNone/>
            </a:pPr>
            <a:r>
              <a:rPr lang="en-GB" sz="2800" u="sng">
                <a:solidFill>
                  <a:schemeClr val="hlink"/>
                </a:solidFill>
                <a:hlinkClick r:id="rId3"/>
              </a:rPr>
              <a:t>YouTube</a:t>
            </a:r>
            <a:endParaRPr sz="2800">
              <a:latin typeface="NTR"/>
              <a:ea typeface="NTR"/>
              <a:cs typeface="NTR"/>
              <a:sym typeface="NT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6"/>
          <p:cNvPicPr preferRelativeResize="0"/>
          <p:nvPr/>
        </p:nvPicPr>
        <p:blipFill rotWithShape="1">
          <a:blip r:embed="rId3">
            <a:alphaModFix/>
          </a:blip>
          <a:srcRect r="16061"/>
          <a:stretch/>
        </p:blipFill>
        <p:spPr>
          <a:xfrm>
            <a:off x="9229445" y="176666"/>
            <a:ext cx="2856761" cy="2261726"/>
          </a:xfrm>
          <a:prstGeom prst="rect">
            <a:avLst/>
          </a:prstGeom>
          <a:noFill/>
          <a:ln>
            <a:noFill/>
          </a:ln>
        </p:spPr>
      </p:pic>
      <p:sp>
        <p:nvSpPr>
          <p:cNvPr id="123" name="Google Shape;123;p6"/>
          <p:cNvSpPr/>
          <p:nvPr/>
        </p:nvSpPr>
        <p:spPr>
          <a:xfrm>
            <a:off x="105794" y="1052973"/>
            <a:ext cx="3140785" cy="30469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i="0" u="none" strike="noStrike" cap="none" dirty="0">
                <a:solidFill>
                  <a:srgbClr val="002060"/>
                </a:solidFill>
                <a:latin typeface="NTR"/>
                <a:ea typeface="NTR"/>
                <a:cs typeface="NTR"/>
                <a:sym typeface="NTR"/>
              </a:rPr>
              <a:t>What do these children have in common?</a:t>
            </a:r>
          </a:p>
          <a:p>
            <a:pPr marL="0" marR="0" lvl="0" indent="0" algn="ctr" rtl="0">
              <a:spcBef>
                <a:spcPts val="0"/>
              </a:spcBef>
              <a:spcAft>
                <a:spcPts val="0"/>
              </a:spcAft>
              <a:buNone/>
            </a:pPr>
            <a:r>
              <a:rPr lang="en-GB" sz="2400" b="1" dirty="0">
                <a:solidFill>
                  <a:srgbClr val="002060"/>
                </a:solidFill>
                <a:latin typeface="NTR"/>
                <a:cs typeface="NTR"/>
                <a:sym typeface="NTR"/>
              </a:rPr>
              <a:t>(Social media and online activity has contributed to their deaths.) </a:t>
            </a:r>
            <a:endParaRPr sz="2400" dirty="0"/>
          </a:p>
        </p:txBody>
      </p:sp>
      <p:pic>
        <p:nvPicPr>
          <p:cNvPr id="124" name="Google Shape;124;p6"/>
          <p:cNvPicPr preferRelativeResize="0"/>
          <p:nvPr/>
        </p:nvPicPr>
        <p:blipFill rotWithShape="1">
          <a:blip r:embed="rId4">
            <a:alphaModFix/>
          </a:blip>
          <a:srcRect/>
          <a:stretch/>
        </p:blipFill>
        <p:spPr>
          <a:xfrm>
            <a:off x="1007531" y="4612624"/>
            <a:ext cx="1337310" cy="1390650"/>
          </a:xfrm>
          <a:prstGeom prst="rect">
            <a:avLst/>
          </a:prstGeom>
          <a:noFill/>
          <a:ln>
            <a:noFill/>
          </a:ln>
        </p:spPr>
      </p:pic>
      <p:pic>
        <p:nvPicPr>
          <p:cNvPr id="125" name="Google Shape;125;p6"/>
          <p:cNvPicPr preferRelativeResize="0"/>
          <p:nvPr/>
        </p:nvPicPr>
        <p:blipFill rotWithShape="1">
          <a:blip r:embed="rId5">
            <a:alphaModFix/>
          </a:blip>
          <a:srcRect/>
          <a:stretch/>
        </p:blipFill>
        <p:spPr>
          <a:xfrm>
            <a:off x="6128979" y="176668"/>
            <a:ext cx="3400885" cy="2261727"/>
          </a:xfrm>
          <a:prstGeom prst="rect">
            <a:avLst/>
          </a:prstGeom>
          <a:noFill/>
          <a:ln>
            <a:noFill/>
          </a:ln>
        </p:spPr>
      </p:pic>
      <p:pic>
        <p:nvPicPr>
          <p:cNvPr id="126" name="Google Shape;126;p6" descr="‘Concern’ over some social media material Molly Russell accessed before ..."/>
          <p:cNvPicPr preferRelativeResize="0">
            <a:picLocks noGrp="1"/>
          </p:cNvPicPr>
          <p:nvPr>
            <p:ph type="body" idx="1"/>
          </p:nvPr>
        </p:nvPicPr>
        <p:blipFill rotWithShape="1">
          <a:blip r:embed="rId6">
            <a:alphaModFix/>
          </a:blip>
          <a:srcRect/>
          <a:stretch/>
        </p:blipFill>
        <p:spPr>
          <a:xfrm>
            <a:off x="3474719" y="176668"/>
            <a:ext cx="3015639" cy="2261729"/>
          </a:xfrm>
          <a:prstGeom prst="rect">
            <a:avLst/>
          </a:prstGeom>
          <a:noFill/>
          <a:ln>
            <a:noFill/>
          </a:ln>
        </p:spPr>
      </p:pic>
      <p:pic>
        <p:nvPicPr>
          <p:cNvPr id="127" name="Google Shape;127;p6"/>
          <p:cNvPicPr preferRelativeResize="0"/>
          <p:nvPr/>
        </p:nvPicPr>
        <p:blipFill rotWithShape="1">
          <a:blip r:embed="rId7">
            <a:alphaModFix/>
          </a:blip>
          <a:srcRect/>
          <a:stretch/>
        </p:blipFill>
        <p:spPr>
          <a:xfrm>
            <a:off x="6266422" y="2438392"/>
            <a:ext cx="2609078" cy="2174232"/>
          </a:xfrm>
          <a:prstGeom prst="rect">
            <a:avLst/>
          </a:prstGeom>
          <a:noFill/>
          <a:ln>
            <a:noFill/>
          </a:ln>
        </p:spPr>
      </p:pic>
      <p:pic>
        <p:nvPicPr>
          <p:cNvPr id="128" name="Google Shape;128;p6"/>
          <p:cNvPicPr preferRelativeResize="0"/>
          <p:nvPr/>
        </p:nvPicPr>
        <p:blipFill rotWithShape="1">
          <a:blip r:embed="rId8">
            <a:alphaModFix/>
          </a:blip>
          <a:srcRect/>
          <a:stretch/>
        </p:blipFill>
        <p:spPr>
          <a:xfrm>
            <a:off x="3473894" y="2438392"/>
            <a:ext cx="2873151" cy="2174232"/>
          </a:xfrm>
          <a:prstGeom prst="rect">
            <a:avLst/>
          </a:prstGeom>
          <a:noFill/>
          <a:ln>
            <a:noFill/>
          </a:ln>
        </p:spPr>
      </p:pic>
      <p:pic>
        <p:nvPicPr>
          <p:cNvPr id="129" name="Google Shape;129;p6"/>
          <p:cNvPicPr preferRelativeResize="0"/>
          <p:nvPr/>
        </p:nvPicPr>
        <p:blipFill rotWithShape="1">
          <a:blip r:embed="rId9">
            <a:alphaModFix/>
          </a:blip>
          <a:srcRect l="11022" t="22025" r="6162" b="21288"/>
          <a:stretch/>
        </p:blipFill>
        <p:spPr>
          <a:xfrm>
            <a:off x="3473894" y="4612624"/>
            <a:ext cx="4920355" cy="2245376"/>
          </a:xfrm>
          <a:prstGeom prst="rect">
            <a:avLst/>
          </a:prstGeom>
          <a:noFill/>
          <a:ln>
            <a:noFill/>
          </a:ln>
        </p:spPr>
      </p:pic>
      <p:pic>
        <p:nvPicPr>
          <p:cNvPr id="130" name="Google Shape;130;p6"/>
          <p:cNvPicPr preferRelativeResize="0"/>
          <p:nvPr/>
        </p:nvPicPr>
        <p:blipFill rotWithShape="1">
          <a:blip r:embed="rId10">
            <a:alphaModFix/>
          </a:blip>
          <a:srcRect/>
          <a:stretch/>
        </p:blipFill>
        <p:spPr>
          <a:xfrm>
            <a:off x="8758715" y="2438392"/>
            <a:ext cx="3261348" cy="2174232"/>
          </a:xfrm>
          <a:prstGeom prst="rect">
            <a:avLst/>
          </a:prstGeom>
          <a:noFill/>
          <a:ln>
            <a:noFill/>
          </a:ln>
        </p:spPr>
      </p:pic>
      <p:pic>
        <p:nvPicPr>
          <p:cNvPr id="131" name="Google Shape;131;p6"/>
          <p:cNvPicPr preferRelativeResize="0"/>
          <p:nvPr/>
        </p:nvPicPr>
        <p:blipFill rotWithShape="1">
          <a:blip r:embed="rId11">
            <a:alphaModFix/>
          </a:blip>
          <a:srcRect l="10384" t="2576" r="22281" b="21472"/>
          <a:stretch/>
        </p:blipFill>
        <p:spPr>
          <a:xfrm>
            <a:off x="9184233" y="4584430"/>
            <a:ext cx="2947183" cy="22735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8"/>
          <p:cNvSpPr txBox="1">
            <a:spLocks noGrp="1"/>
          </p:cNvSpPr>
          <p:nvPr>
            <p:ph type="body" idx="1"/>
          </p:nvPr>
        </p:nvSpPr>
        <p:spPr>
          <a:xfrm>
            <a:off x="3791447" y="868388"/>
            <a:ext cx="7315200" cy="5288572"/>
          </a:xfrm>
          <a:prstGeom prst="rect">
            <a:avLst/>
          </a:prstGeom>
          <a:noFill/>
          <a:ln>
            <a:noFill/>
          </a:ln>
        </p:spPr>
        <p:txBody>
          <a:bodyPr spcFirstLastPara="1" wrap="square" lIns="91425" tIns="45700" rIns="91425" bIns="45700" anchor="ctr" anchorCtr="0">
            <a:normAutofit fontScale="92500" lnSpcReduction="10000"/>
          </a:bodyPr>
          <a:lstStyle/>
          <a:p>
            <a:pPr marL="571500" lvl="0" indent="-571500" algn="l" rtl="0">
              <a:lnSpc>
                <a:spcPct val="90000"/>
              </a:lnSpc>
              <a:spcBef>
                <a:spcPts val="0"/>
              </a:spcBef>
              <a:spcAft>
                <a:spcPts val="0"/>
              </a:spcAft>
              <a:buSzPct val="100000"/>
              <a:buFont typeface="Arial"/>
              <a:buChar char="•"/>
            </a:pPr>
            <a:r>
              <a:rPr lang="en-GB" sz="3200">
                <a:solidFill>
                  <a:schemeClr val="dk1"/>
                </a:solidFill>
                <a:latin typeface="Arial"/>
                <a:ea typeface="Arial"/>
                <a:cs typeface="Arial"/>
                <a:sym typeface="Arial"/>
              </a:rPr>
              <a:t>screen time (e.g. from gaming)</a:t>
            </a:r>
            <a:endParaRPr sz="3200">
              <a:solidFill>
                <a:schemeClr val="dk1"/>
              </a:solidFill>
              <a:latin typeface="Arial"/>
              <a:ea typeface="Arial"/>
              <a:cs typeface="Arial"/>
              <a:sym typeface="Arial"/>
            </a:endParaRPr>
          </a:p>
          <a:p>
            <a:pPr marL="571500" lvl="0" indent="-571500" algn="l" rtl="0">
              <a:lnSpc>
                <a:spcPct val="90000"/>
              </a:lnSpc>
              <a:spcBef>
                <a:spcPts val="0"/>
              </a:spcBef>
              <a:spcAft>
                <a:spcPts val="0"/>
              </a:spcAft>
              <a:buSzPct val="100000"/>
              <a:buFont typeface="Arial"/>
              <a:buChar char="•"/>
            </a:pPr>
            <a:r>
              <a:rPr lang="en-GB" sz="3200">
                <a:solidFill>
                  <a:schemeClr val="dk1"/>
                </a:solidFill>
                <a:latin typeface="Arial"/>
                <a:ea typeface="Arial"/>
                <a:cs typeface="Arial"/>
                <a:sym typeface="Arial"/>
              </a:rPr>
              <a:t>abusive messages and cyberbullying</a:t>
            </a:r>
            <a:endParaRPr/>
          </a:p>
          <a:p>
            <a:pPr marL="571500" lvl="0" indent="-571500" algn="l" rtl="0">
              <a:lnSpc>
                <a:spcPct val="90000"/>
              </a:lnSpc>
              <a:spcBef>
                <a:spcPts val="1200"/>
              </a:spcBef>
              <a:spcAft>
                <a:spcPts val="0"/>
              </a:spcAft>
              <a:buSzPct val="100000"/>
              <a:buFont typeface="Arial"/>
              <a:buChar char="•"/>
            </a:pPr>
            <a:r>
              <a:rPr lang="en-GB" sz="3200">
                <a:solidFill>
                  <a:schemeClr val="dk1"/>
                </a:solidFill>
                <a:latin typeface="Arial"/>
                <a:ea typeface="Arial"/>
                <a:cs typeface="Arial"/>
                <a:sym typeface="Arial"/>
              </a:rPr>
              <a:t>online hate and discrimination</a:t>
            </a:r>
            <a:endParaRPr/>
          </a:p>
          <a:p>
            <a:pPr marL="571500" lvl="0" indent="-571500" algn="l" rtl="0">
              <a:lnSpc>
                <a:spcPct val="90000"/>
              </a:lnSpc>
              <a:spcBef>
                <a:spcPts val="1200"/>
              </a:spcBef>
              <a:spcAft>
                <a:spcPts val="0"/>
              </a:spcAft>
              <a:buSzPct val="100000"/>
              <a:buFont typeface="Arial"/>
              <a:buChar char="•"/>
            </a:pPr>
            <a:r>
              <a:rPr lang="en-GB" sz="3200">
                <a:solidFill>
                  <a:schemeClr val="dk1"/>
                </a:solidFill>
                <a:latin typeface="Arial"/>
                <a:ea typeface="Arial"/>
                <a:cs typeface="Arial"/>
                <a:sym typeface="Arial"/>
              </a:rPr>
              <a:t>grooming and sexual exploitation</a:t>
            </a:r>
            <a:endParaRPr sz="3200">
              <a:solidFill>
                <a:schemeClr val="dk1"/>
              </a:solidFill>
              <a:latin typeface="Arial"/>
              <a:ea typeface="Arial"/>
              <a:cs typeface="Arial"/>
              <a:sym typeface="Arial"/>
            </a:endParaRPr>
          </a:p>
          <a:p>
            <a:pPr marL="571500" lvl="0" indent="-571500" algn="l" rtl="0">
              <a:lnSpc>
                <a:spcPct val="90000"/>
              </a:lnSpc>
              <a:spcBef>
                <a:spcPts val="1200"/>
              </a:spcBef>
              <a:spcAft>
                <a:spcPts val="0"/>
              </a:spcAft>
              <a:buSzPct val="100000"/>
              <a:buFont typeface="Arial"/>
              <a:buChar char="•"/>
            </a:pPr>
            <a:r>
              <a:rPr lang="en-GB" sz="3200">
                <a:solidFill>
                  <a:schemeClr val="dk1"/>
                </a:solidFill>
                <a:latin typeface="Arial"/>
                <a:ea typeface="Arial"/>
                <a:cs typeface="Arial"/>
                <a:sym typeface="Arial"/>
              </a:rPr>
              <a:t>radicalisation and county lines</a:t>
            </a:r>
            <a:endParaRPr/>
          </a:p>
          <a:p>
            <a:pPr marL="571500" lvl="0" indent="-571500" algn="l" rtl="0">
              <a:lnSpc>
                <a:spcPct val="90000"/>
              </a:lnSpc>
              <a:spcBef>
                <a:spcPts val="1200"/>
              </a:spcBef>
              <a:spcAft>
                <a:spcPts val="0"/>
              </a:spcAft>
              <a:buSzPct val="100000"/>
              <a:buFont typeface="Arial"/>
              <a:buChar char="•"/>
            </a:pPr>
            <a:r>
              <a:rPr lang="en-GB" sz="3200">
                <a:solidFill>
                  <a:schemeClr val="dk1"/>
                </a:solidFill>
                <a:latin typeface="Arial"/>
                <a:ea typeface="Arial"/>
                <a:cs typeface="Arial"/>
                <a:sym typeface="Arial"/>
              </a:rPr>
              <a:t>inappropriate content </a:t>
            </a:r>
            <a:r>
              <a:rPr lang="en-GB" sz="2400">
                <a:solidFill>
                  <a:schemeClr val="dk1"/>
                </a:solidFill>
                <a:latin typeface="Arial"/>
                <a:ea typeface="Arial"/>
                <a:cs typeface="Arial"/>
                <a:sym typeface="Arial"/>
              </a:rPr>
              <a:t>(not age appropriate) </a:t>
            </a:r>
            <a:endParaRPr sz="2400">
              <a:solidFill>
                <a:schemeClr val="dk1"/>
              </a:solidFill>
              <a:latin typeface="Arial"/>
              <a:ea typeface="Arial"/>
              <a:cs typeface="Arial"/>
              <a:sym typeface="Arial"/>
            </a:endParaRPr>
          </a:p>
          <a:p>
            <a:pPr marL="571500" lvl="0" indent="-571500" algn="l" rtl="0">
              <a:lnSpc>
                <a:spcPct val="90000"/>
              </a:lnSpc>
              <a:spcBef>
                <a:spcPts val="1200"/>
              </a:spcBef>
              <a:spcAft>
                <a:spcPts val="0"/>
              </a:spcAft>
              <a:buSzPct val="100000"/>
              <a:buFont typeface="Arial"/>
              <a:buChar char="•"/>
            </a:pPr>
            <a:r>
              <a:rPr lang="en-GB" sz="3200">
                <a:solidFill>
                  <a:schemeClr val="dk1"/>
                </a:solidFill>
                <a:latin typeface="Arial"/>
                <a:ea typeface="Arial"/>
                <a:cs typeface="Arial"/>
                <a:sym typeface="Arial"/>
              </a:rPr>
              <a:t>fake news and misinformation</a:t>
            </a:r>
            <a:endParaRPr/>
          </a:p>
          <a:p>
            <a:pPr marL="571500" lvl="0" indent="-571500" algn="l" rtl="0">
              <a:lnSpc>
                <a:spcPct val="90000"/>
              </a:lnSpc>
              <a:spcBef>
                <a:spcPts val="1200"/>
              </a:spcBef>
              <a:spcAft>
                <a:spcPts val="0"/>
              </a:spcAft>
              <a:buSzPct val="100000"/>
              <a:buFont typeface="Arial"/>
              <a:buChar char="•"/>
            </a:pPr>
            <a:r>
              <a:rPr lang="en-GB" sz="3200">
                <a:solidFill>
                  <a:schemeClr val="dk1"/>
                </a:solidFill>
                <a:latin typeface="Arial"/>
                <a:ea typeface="Arial"/>
                <a:cs typeface="Arial"/>
                <a:sym typeface="Arial"/>
              </a:rPr>
              <a:t>privacy and identity theft (phishing)</a:t>
            </a:r>
            <a:endParaRPr sz="3200">
              <a:solidFill>
                <a:schemeClr val="dk1"/>
              </a:solidFill>
              <a:latin typeface="Arial"/>
              <a:ea typeface="Arial"/>
              <a:cs typeface="Arial"/>
              <a:sym typeface="Arial"/>
            </a:endParaRPr>
          </a:p>
          <a:p>
            <a:pPr marL="571500" lvl="0" indent="-571500" algn="l" rtl="0">
              <a:lnSpc>
                <a:spcPct val="90000"/>
              </a:lnSpc>
              <a:spcBef>
                <a:spcPts val="1200"/>
              </a:spcBef>
              <a:spcAft>
                <a:spcPts val="0"/>
              </a:spcAft>
              <a:buSzPct val="100000"/>
              <a:buFont typeface="Arial"/>
              <a:buChar char="•"/>
            </a:pPr>
            <a:r>
              <a:rPr lang="en-GB" sz="3200">
                <a:solidFill>
                  <a:schemeClr val="dk1"/>
                </a:solidFill>
                <a:latin typeface="Arial"/>
                <a:ea typeface="Arial"/>
                <a:cs typeface="Arial"/>
                <a:sym typeface="Arial"/>
              </a:rPr>
              <a:t>damaged online reputation from the children’s own posts</a:t>
            </a:r>
            <a:endParaRPr/>
          </a:p>
          <a:p>
            <a:pPr marL="571500" lvl="0" indent="-571500" algn="l" rtl="0">
              <a:lnSpc>
                <a:spcPct val="90000"/>
              </a:lnSpc>
              <a:spcBef>
                <a:spcPts val="1200"/>
              </a:spcBef>
              <a:spcAft>
                <a:spcPts val="0"/>
              </a:spcAft>
              <a:buSzPct val="100000"/>
              <a:buFont typeface="Arial"/>
              <a:buChar char="•"/>
            </a:pPr>
            <a:r>
              <a:rPr lang="en-GB" sz="3200">
                <a:solidFill>
                  <a:schemeClr val="dk1"/>
                </a:solidFill>
                <a:latin typeface="Arial"/>
                <a:ea typeface="Arial"/>
                <a:cs typeface="Arial"/>
                <a:sym typeface="Arial"/>
              </a:rPr>
              <a:t>emotional welfare and self harm</a:t>
            </a:r>
            <a:endParaRPr/>
          </a:p>
        </p:txBody>
      </p:sp>
      <p:sp>
        <p:nvSpPr>
          <p:cNvPr id="146" name="Google Shape;146;p8"/>
          <p:cNvSpPr/>
          <p:nvPr/>
        </p:nvSpPr>
        <p:spPr>
          <a:xfrm>
            <a:off x="447040" y="1186774"/>
            <a:ext cx="24892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i="0" u="none" strike="noStrike" cap="none">
                <a:solidFill>
                  <a:srgbClr val="002060"/>
                </a:solidFill>
                <a:latin typeface="NTR"/>
                <a:ea typeface="NTR"/>
                <a:cs typeface="NTR"/>
                <a:sym typeface="NTR"/>
              </a:rPr>
              <a:t>What are the risks? </a:t>
            </a:r>
            <a:endParaRPr sz="4000" b="0" i="0" u="none" strike="noStrike" cap="none">
              <a:solidFill>
                <a:srgbClr val="002060"/>
              </a:solidFill>
              <a:latin typeface="NTR"/>
              <a:ea typeface="NTR"/>
              <a:cs typeface="NTR"/>
              <a:sym typeface="NTR"/>
            </a:endParaRPr>
          </a:p>
        </p:txBody>
      </p:sp>
      <p:pic>
        <p:nvPicPr>
          <p:cNvPr id="147" name="Google Shape;147;p8"/>
          <p:cNvPicPr preferRelativeResize="0"/>
          <p:nvPr/>
        </p:nvPicPr>
        <p:blipFill rotWithShape="1">
          <a:blip r:embed="rId3">
            <a:alphaModFix/>
          </a:blip>
          <a:srcRect/>
          <a:stretch/>
        </p:blipFill>
        <p:spPr>
          <a:xfrm>
            <a:off x="1007532" y="3161693"/>
            <a:ext cx="1337310" cy="1390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9"/>
          <p:cNvSpPr txBox="1">
            <a:spLocks noGrp="1"/>
          </p:cNvSpPr>
          <p:nvPr>
            <p:ph type="body" idx="1"/>
          </p:nvPr>
        </p:nvSpPr>
        <p:spPr>
          <a:xfrm>
            <a:off x="3342650" y="0"/>
            <a:ext cx="5006100" cy="6858000"/>
          </a:xfrm>
          <a:prstGeom prst="rect">
            <a:avLst/>
          </a:prstGeom>
          <a:noFill/>
          <a:ln>
            <a:noFill/>
          </a:ln>
        </p:spPr>
        <p:txBody>
          <a:bodyPr spcFirstLastPara="1" wrap="square" lIns="91425" tIns="45700" rIns="91425" bIns="45700" anchor="ctr" anchorCtr="0">
            <a:normAutofit fontScale="62500" lnSpcReduction="10000"/>
          </a:bodyPr>
          <a:lstStyle/>
          <a:p>
            <a:pPr marL="571500" lvl="0" indent="-554355" algn="l" rtl="0">
              <a:lnSpc>
                <a:spcPct val="90000"/>
              </a:lnSpc>
              <a:spcBef>
                <a:spcPts val="0"/>
              </a:spcBef>
              <a:spcAft>
                <a:spcPts val="0"/>
              </a:spcAft>
              <a:buSzPct val="100000"/>
              <a:buFont typeface="Arial"/>
              <a:buChar char="•"/>
            </a:pPr>
            <a:r>
              <a:rPr lang="en-GB" sz="3600">
                <a:solidFill>
                  <a:schemeClr val="dk1"/>
                </a:solidFill>
              </a:rPr>
              <a:t>Online Safety Policy </a:t>
            </a:r>
            <a:r>
              <a:rPr lang="en-GB" sz="3400">
                <a:solidFill>
                  <a:schemeClr val="dk1"/>
                </a:solidFill>
              </a:rPr>
              <a:t>(updated document available soon on website)</a:t>
            </a:r>
            <a:endParaRPr/>
          </a:p>
          <a:p>
            <a:pPr marL="571500" lvl="0" indent="-554355" algn="l" rtl="0">
              <a:lnSpc>
                <a:spcPct val="90000"/>
              </a:lnSpc>
              <a:spcBef>
                <a:spcPts val="1200"/>
              </a:spcBef>
              <a:spcAft>
                <a:spcPts val="0"/>
              </a:spcAft>
              <a:buSzPct val="100000"/>
              <a:buFont typeface="Arial"/>
              <a:buChar char="•"/>
            </a:pPr>
            <a:r>
              <a:rPr lang="en-GB" sz="3600">
                <a:solidFill>
                  <a:schemeClr val="dk1"/>
                </a:solidFill>
              </a:rPr>
              <a:t>LGfL firewall and monitoring </a:t>
            </a:r>
            <a:endParaRPr/>
          </a:p>
          <a:p>
            <a:pPr marL="571500" lvl="0" indent="-554355" algn="l" rtl="0">
              <a:lnSpc>
                <a:spcPct val="90000"/>
              </a:lnSpc>
              <a:spcBef>
                <a:spcPts val="1200"/>
              </a:spcBef>
              <a:spcAft>
                <a:spcPts val="0"/>
              </a:spcAft>
              <a:buSzPct val="100000"/>
              <a:buFont typeface="Arial"/>
              <a:buChar char="•"/>
            </a:pPr>
            <a:r>
              <a:rPr lang="en-GB" sz="3600">
                <a:solidFill>
                  <a:schemeClr val="dk1"/>
                </a:solidFill>
              </a:rPr>
              <a:t>Acceptable User Policies signed annually </a:t>
            </a:r>
            <a:r>
              <a:rPr lang="en-GB" sz="3200">
                <a:solidFill>
                  <a:schemeClr val="dk1"/>
                </a:solidFill>
              </a:rPr>
              <a:t>(pupils and staff)</a:t>
            </a:r>
            <a:endParaRPr/>
          </a:p>
          <a:p>
            <a:pPr marL="571500" lvl="0" indent="-554355" algn="l" rtl="0">
              <a:lnSpc>
                <a:spcPct val="90000"/>
              </a:lnSpc>
              <a:spcBef>
                <a:spcPts val="1200"/>
              </a:spcBef>
              <a:spcAft>
                <a:spcPts val="0"/>
              </a:spcAft>
              <a:buSzPct val="100000"/>
              <a:buFont typeface="Arial"/>
              <a:buChar char="•"/>
            </a:pPr>
            <a:r>
              <a:rPr lang="en-GB" sz="3600">
                <a:solidFill>
                  <a:schemeClr val="dk1"/>
                </a:solidFill>
              </a:rPr>
              <a:t>guidance (first 10 AUP rules) on p.13 of Primary Planners</a:t>
            </a:r>
            <a:endParaRPr/>
          </a:p>
          <a:p>
            <a:pPr marL="571500" lvl="0" indent="-554355" algn="l" rtl="0">
              <a:lnSpc>
                <a:spcPct val="90000"/>
              </a:lnSpc>
              <a:spcBef>
                <a:spcPts val="1200"/>
              </a:spcBef>
              <a:spcAft>
                <a:spcPts val="0"/>
              </a:spcAft>
              <a:buSzPct val="100000"/>
              <a:buFont typeface="Arial"/>
              <a:buChar char="•"/>
            </a:pPr>
            <a:r>
              <a:rPr lang="en-GB" sz="3600">
                <a:solidFill>
                  <a:schemeClr val="dk1"/>
                </a:solidFill>
              </a:rPr>
              <a:t>online safety teaching and learning throughout the year, including the start of each Olus topic </a:t>
            </a:r>
            <a:endParaRPr/>
          </a:p>
          <a:p>
            <a:pPr marL="571500" lvl="0" indent="-554355" algn="l" rtl="0">
              <a:lnSpc>
                <a:spcPct val="90000"/>
              </a:lnSpc>
              <a:spcBef>
                <a:spcPts val="1200"/>
              </a:spcBef>
              <a:spcAft>
                <a:spcPts val="0"/>
              </a:spcAft>
              <a:buSzPct val="100000"/>
              <a:buFont typeface="Arial"/>
              <a:buChar char="•"/>
            </a:pPr>
            <a:r>
              <a:rPr lang="en-GB" sz="3600">
                <a:solidFill>
                  <a:schemeClr val="dk1"/>
                </a:solidFill>
              </a:rPr>
              <a:t>Digital Ambassadors working with classes and school leads</a:t>
            </a:r>
            <a:endParaRPr/>
          </a:p>
          <a:p>
            <a:pPr marL="571500" lvl="0" indent="-554355" algn="l" rtl="0">
              <a:lnSpc>
                <a:spcPct val="90000"/>
              </a:lnSpc>
              <a:spcBef>
                <a:spcPts val="1200"/>
              </a:spcBef>
              <a:spcAft>
                <a:spcPts val="0"/>
              </a:spcAft>
              <a:buSzPct val="100000"/>
              <a:buFont typeface="Arial"/>
              <a:buChar char="•"/>
            </a:pPr>
            <a:r>
              <a:rPr lang="en-GB" sz="3600">
                <a:solidFill>
                  <a:schemeClr val="dk1"/>
                </a:solidFill>
              </a:rPr>
              <a:t>staff including SLT working directly with children and families, including online safety workshops </a:t>
            </a:r>
            <a:endParaRPr/>
          </a:p>
          <a:p>
            <a:pPr marL="571500" lvl="0" indent="-554355" algn="l" rtl="0">
              <a:lnSpc>
                <a:spcPct val="90000"/>
              </a:lnSpc>
              <a:spcBef>
                <a:spcPts val="1200"/>
              </a:spcBef>
              <a:spcAft>
                <a:spcPts val="0"/>
              </a:spcAft>
              <a:buSzPct val="100000"/>
              <a:buFont typeface="Arial"/>
              <a:buChar char="•"/>
            </a:pPr>
            <a:r>
              <a:rPr lang="en-GB" sz="3600">
                <a:solidFill>
                  <a:schemeClr val="dk1"/>
                </a:solidFill>
              </a:rPr>
              <a:t>Online Safety Newsletters</a:t>
            </a:r>
            <a:endParaRPr/>
          </a:p>
          <a:p>
            <a:pPr marL="571500" lvl="0" indent="-554355" algn="l" rtl="0">
              <a:lnSpc>
                <a:spcPct val="90000"/>
              </a:lnSpc>
              <a:spcBef>
                <a:spcPts val="1200"/>
              </a:spcBef>
              <a:spcAft>
                <a:spcPts val="0"/>
              </a:spcAft>
              <a:buSzPct val="100000"/>
              <a:buFont typeface="Arial"/>
              <a:buChar char="•"/>
            </a:pPr>
            <a:r>
              <a:rPr lang="en-GB" sz="3600">
                <a:solidFill>
                  <a:schemeClr val="dk1"/>
                </a:solidFill>
              </a:rPr>
              <a:t>additional resources on website including Schools Mobile.com platform </a:t>
            </a:r>
            <a:endParaRPr>
              <a:solidFill>
                <a:schemeClr val="dk1"/>
              </a:solidFill>
            </a:endParaRPr>
          </a:p>
        </p:txBody>
      </p:sp>
      <p:sp>
        <p:nvSpPr>
          <p:cNvPr id="153" name="Google Shape;153;p9"/>
          <p:cNvSpPr/>
          <p:nvPr/>
        </p:nvSpPr>
        <p:spPr>
          <a:xfrm>
            <a:off x="0" y="900927"/>
            <a:ext cx="3342640" cy="31700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i="0" u="none" strike="noStrike" cap="none">
                <a:solidFill>
                  <a:srgbClr val="002060"/>
                </a:solidFill>
                <a:latin typeface="NTR"/>
                <a:ea typeface="NTR"/>
                <a:cs typeface="NTR"/>
                <a:sym typeface="NTR"/>
              </a:rPr>
              <a:t>What is the school doing to keep everyone safe? </a:t>
            </a:r>
            <a:endParaRPr/>
          </a:p>
        </p:txBody>
      </p:sp>
      <p:pic>
        <p:nvPicPr>
          <p:cNvPr id="154" name="Google Shape;154;p9"/>
          <p:cNvPicPr preferRelativeResize="0"/>
          <p:nvPr/>
        </p:nvPicPr>
        <p:blipFill rotWithShape="1">
          <a:blip r:embed="rId3">
            <a:alphaModFix/>
          </a:blip>
          <a:srcRect/>
          <a:stretch/>
        </p:blipFill>
        <p:spPr>
          <a:xfrm>
            <a:off x="910255" y="4411373"/>
            <a:ext cx="1337310" cy="1390650"/>
          </a:xfrm>
          <a:prstGeom prst="rect">
            <a:avLst/>
          </a:prstGeom>
          <a:noFill/>
          <a:ln>
            <a:noFill/>
          </a:ln>
        </p:spPr>
      </p:pic>
      <p:pic>
        <p:nvPicPr>
          <p:cNvPr id="155" name="Google Shape;155;p9"/>
          <p:cNvPicPr preferRelativeResize="0"/>
          <p:nvPr/>
        </p:nvPicPr>
        <p:blipFill rotWithShape="1">
          <a:blip r:embed="rId4">
            <a:alphaModFix/>
          </a:blip>
          <a:srcRect/>
          <a:stretch/>
        </p:blipFill>
        <p:spPr>
          <a:xfrm>
            <a:off x="8211820" y="778135"/>
            <a:ext cx="4029805" cy="5639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0"/>
          <p:cNvSpPr txBox="1">
            <a:spLocks noGrp="1"/>
          </p:cNvSpPr>
          <p:nvPr>
            <p:ph type="body" idx="1"/>
          </p:nvPr>
        </p:nvSpPr>
        <p:spPr>
          <a:xfrm>
            <a:off x="3383280" y="0"/>
            <a:ext cx="8879840" cy="6626774"/>
          </a:xfrm>
          <a:prstGeom prst="rect">
            <a:avLst/>
          </a:prstGeom>
          <a:noFill/>
          <a:ln>
            <a:noFill/>
          </a:ln>
        </p:spPr>
        <p:txBody>
          <a:bodyPr spcFirstLastPara="1" wrap="square" lIns="91425" tIns="45700" rIns="91425" bIns="45700" anchor="ctr" anchorCtr="0">
            <a:noAutofit/>
          </a:bodyPr>
          <a:lstStyle/>
          <a:p>
            <a:pPr marL="0" lvl="0" indent="-101600" algn="l" rtl="0">
              <a:lnSpc>
                <a:spcPct val="120000"/>
              </a:lnSpc>
              <a:spcBef>
                <a:spcPts val="0"/>
              </a:spcBef>
              <a:spcAft>
                <a:spcPts val="0"/>
              </a:spcAft>
              <a:buClr>
                <a:srgbClr val="0D0D0D"/>
              </a:buClr>
              <a:buSzPts val="1600"/>
              <a:buChar char="●"/>
            </a:pPr>
            <a:r>
              <a:rPr lang="en-GB" sz="1600">
                <a:solidFill>
                  <a:srgbClr val="0D0D0D"/>
                </a:solidFill>
              </a:rPr>
              <a:t>1. I will not befriend someone that I do not know and remember that not everyone online is who they say they are. I will let my teacher or parent know I am online. </a:t>
            </a:r>
            <a:endParaRPr>
              <a:solidFill>
                <a:srgbClr val="0D0D0D"/>
              </a:solidFill>
            </a:endParaRPr>
          </a:p>
          <a:p>
            <a:pPr marL="0" lvl="0" indent="-101600" algn="l" rtl="0">
              <a:lnSpc>
                <a:spcPct val="120000"/>
              </a:lnSpc>
              <a:spcBef>
                <a:spcPts val="0"/>
              </a:spcBef>
              <a:spcAft>
                <a:spcPts val="0"/>
              </a:spcAft>
              <a:buClr>
                <a:srgbClr val="0D0D0D"/>
              </a:buClr>
              <a:buSzPts val="1600"/>
              <a:buChar char="●"/>
            </a:pPr>
            <a:r>
              <a:rPr lang="en-GB" sz="1600">
                <a:solidFill>
                  <a:srgbClr val="0D0D0D"/>
                </a:solidFill>
                <a:highlight>
                  <a:srgbClr val="FFFF00"/>
                </a:highlight>
              </a:rPr>
              <a:t>2. I will not use online messaging, chat-rooms or social network websites without permission; from my parents when outside school, or from teachers when messaging in school. With permission I will use them respectfully and safely. </a:t>
            </a:r>
            <a:endParaRPr>
              <a:solidFill>
                <a:srgbClr val="0D0D0D"/>
              </a:solidFill>
            </a:endParaRPr>
          </a:p>
          <a:p>
            <a:pPr marL="0" lvl="0" indent="-101600" algn="l" rtl="0">
              <a:lnSpc>
                <a:spcPct val="120000"/>
              </a:lnSpc>
              <a:spcBef>
                <a:spcPts val="0"/>
              </a:spcBef>
              <a:spcAft>
                <a:spcPts val="0"/>
              </a:spcAft>
              <a:buClr>
                <a:srgbClr val="0D0D0D"/>
              </a:buClr>
              <a:buSzPts val="1600"/>
              <a:buChar char="●"/>
            </a:pPr>
            <a:r>
              <a:rPr lang="en-GB" sz="1600">
                <a:solidFill>
                  <a:srgbClr val="0D0D0D"/>
                </a:solidFill>
              </a:rPr>
              <a:t>3. I will not give my home address, phone number, or send a photograph, or video, or give any personal information on the internet which could be used to identify me, my friends or my family. </a:t>
            </a:r>
            <a:endParaRPr>
              <a:solidFill>
                <a:srgbClr val="0D0D0D"/>
              </a:solidFill>
            </a:endParaRPr>
          </a:p>
          <a:p>
            <a:pPr marL="0" lvl="0" indent="-101600" algn="l" rtl="0">
              <a:lnSpc>
                <a:spcPct val="120000"/>
              </a:lnSpc>
              <a:spcBef>
                <a:spcPts val="0"/>
              </a:spcBef>
              <a:spcAft>
                <a:spcPts val="0"/>
              </a:spcAft>
              <a:buClr>
                <a:srgbClr val="0D0D0D"/>
              </a:buClr>
              <a:buSzPts val="1600"/>
              <a:buChar char="●"/>
            </a:pPr>
            <a:r>
              <a:rPr lang="en-GB" sz="1600">
                <a:solidFill>
                  <a:srgbClr val="0D0D0D"/>
                </a:solidFill>
              </a:rPr>
              <a:t>4. I will keep my login names and passwords secret and only pass it onto the member of staff or parent when necessary, not with anyone else, such as friends or brothers, sisters or cousins. </a:t>
            </a:r>
            <a:endParaRPr>
              <a:solidFill>
                <a:srgbClr val="0D0D0D"/>
              </a:solidFill>
            </a:endParaRPr>
          </a:p>
          <a:p>
            <a:pPr marL="0" lvl="0" indent="-101600" algn="l" rtl="0">
              <a:lnSpc>
                <a:spcPct val="120000"/>
              </a:lnSpc>
              <a:spcBef>
                <a:spcPts val="0"/>
              </a:spcBef>
              <a:spcAft>
                <a:spcPts val="0"/>
              </a:spcAft>
              <a:buClr>
                <a:srgbClr val="0D0D0D"/>
              </a:buClr>
              <a:buSzPts val="1600"/>
              <a:buChar char="●"/>
            </a:pPr>
            <a:r>
              <a:rPr lang="en-GB" sz="1600">
                <a:solidFill>
                  <a:srgbClr val="0D0D0D"/>
                </a:solidFill>
              </a:rPr>
              <a:t>5. I will not agree to meet someone face to face who I have met on the internet.  </a:t>
            </a:r>
            <a:endParaRPr>
              <a:solidFill>
                <a:srgbClr val="0D0D0D"/>
              </a:solidFill>
            </a:endParaRPr>
          </a:p>
          <a:p>
            <a:pPr marL="0" lvl="0" indent="-101600" algn="l" rtl="0">
              <a:lnSpc>
                <a:spcPct val="120000"/>
              </a:lnSpc>
              <a:spcBef>
                <a:spcPts val="0"/>
              </a:spcBef>
              <a:spcAft>
                <a:spcPts val="0"/>
              </a:spcAft>
              <a:buClr>
                <a:srgbClr val="0D0D0D"/>
              </a:buClr>
              <a:buSzPts val="1600"/>
              <a:buChar char="●"/>
            </a:pPr>
            <a:r>
              <a:rPr lang="en-GB" sz="1600">
                <a:solidFill>
                  <a:srgbClr val="0D0D0D"/>
                </a:solidFill>
                <a:highlight>
                  <a:srgbClr val="FFFF00"/>
                </a:highlight>
              </a:rPr>
              <a:t>6. In school I will only use websites agreed with my teachers and parents to send messages; and only open a message, attachment, or download a file with permission, knowing who sent it. </a:t>
            </a:r>
            <a:endParaRPr>
              <a:solidFill>
                <a:srgbClr val="0D0D0D"/>
              </a:solidFill>
            </a:endParaRPr>
          </a:p>
          <a:p>
            <a:pPr marL="0" lvl="0" indent="-101600" algn="l" rtl="0">
              <a:lnSpc>
                <a:spcPct val="120000"/>
              </a:lnSpc>
              <a:spcBef>
                <a:spcPts val="0"/>
              </a:spcBef>
              <a:spcAft>
                <a:spcPts val="0"/>
              </a:spcAft>
              <a:buClr>
                <a:srgbClr val="0D0D0D"/>
              </a:buClr>
              <a:buSzPts val="1600"/>
              <a:buChar char="●"/>
            </a:pPr>
            <a:r>
              <a:rPr lang="en-GB" sz="1600">
                <a:solidFill>
                  <a:srgbClr val="0D0D0D"/>
                </a:solidFill>
                <a:highlight>
                  <a:srgbClr val="FFFF00"/>
                </a:highlight>
              </a:rPr>
              <a:t>7. I will always be polite and sensible with others when sending messages, emails or anything else when using computers and the Internet.  </a:t>
            </a:r>
            <a:endParaRPr>
              <a:solidFill>
                <a:srgbClr val="0D0D0D"/>
              </a:solidFill>
            </a:endParaRPr>
          </a:p>
          <a:p>
            <a:pPr marL="0" lvl="0" indent="-101600" algn="l" rtl="0">
              <a:lnSpc>
                <a:spcPct val="120000"/>
              </a:lnSpc>
              <a:spcBef>
                <a:spcPts val="0"/>
              </a:spcBef>
              <a:spcAft>
                <a:spcPts val="0"/>
              </a:spcAft>
              <a:buClr>
                <a:srgbClr val="0D0D0D"/>
              </a:buClr>
              <a:buSzPts val="1600"/>
              <a:buChar char="●"/>
            </a:pPr>
            <a:r>
              <a:rPr lang="en-GB" sz="1600">
                <a:solidFill>
                  <a:srgbClr val="0D0D0D"/>
                </a:solidFill>
                <a:highlight>
                  <a:srgbClr val="FFFF00"/>
                </a:highlight>
              </a:rPr>
              <a:t>8. If I see anything I am unhappy with, or get a message I do not like, I will not reply or respond to it, but will close it and report it; telling a teacher or responsible adult straight away.  </a:t>
            </a:r>
            <a:endParaRPr>
              <a:solidFill>
                <a:srgbClr val="0D0D0D"/>
              </a:solidFill>
            </a:endParaRPr>
          </a:p>
          <a:p>
            <a:pPr marL="0" lvl="0" indent="-101600" algn="l" rtl="0">
              <a:lnSpc>
                <a:spcPct val="120000"/>
              </a:lnSpc>
              <a:spcBef>
                <a:spcPts val="0"/>
              </a:spcBef>
              <a:spcAft>
                <a:spcPts val="0"/>
              </a:spcAft>
              <a:buClr>
                <a:srgbClr val="0D0D0D"/>
              </a:buClr>
              <a:buSzPts val="1600"/>
              <a:buChar char="●"/>
            </a:pPr>
            <a:r>
              <a:rPr lang="en-GB" sz="1600">
                <a:solidFill>
                  <a:srgbClr val="0D0D0D"/>
                </a:solidFill>
              </a:rPr>
              <a:t>9. I will not fill out forms online or sign up to websites without my teacher or parent being with me.  </a:t>
            </a:r>
            <a:endParaRPr>
              <a:solidFill>
                <a:srgbClr val="0D0D0D"/>
              </a:solidFill>
            </a:endParaRPr>
          </a:p>
          <a:p>
            <a:pPr marL="0" lvl="0" indent="-101600" algn="l" rtl="0">
              <a:lnSpc>
                <a:spcPct val="120000"/>
              </a:lnSpc>
              <a:spcBef>
                <a:spcPts val="0"/>
              </a:spcBef>
              <a:spcAft>
                <a:spcPts val="0"/>
              </a:spcAft>
              <a:buClr>
                <a:srgbClr val="0D0D0D"/>
              </a:buClr>
              <a:buSzPts val="1600"/>
              <a:buChar char="●"/>
            </a:pPr>
            <a:r>
              <a:rPr lang="en-GB" sz="1600">
                <a:solidFill>
                  <a:srgbClr val="0D0D0D"/>
                </a:solidFill>
              </a:rPr>
              <a:t>10. I will only record photos and videos or upload photos and videos online (e.g. on iPads) with permission, when supervised by teachers or parents.  </a:t>
            </a:r>
            <a:endParaRPr>
              <a:solidFill>
                <a:srgbClr val="0D0D0D"/>
              </a:solidFill>
            </a:endParaRPr>
          </a:p>
          <a:p>
            <a:pPr marL="0" lvl="0" indent="-101600" algn="l" rtl="0">
              <a:lnSpc>
                <a:spcPct val="120000"/>
              </a:lnSpc>
              <a:spcBef>
                <a:spcPts val="0"/>
              </a:spcBef>
              <a:spcAft>
                <a:spcPts val="0"/>
              </a:spcAft>
              <a:buClr>
                <a:srgbClr val="0D0D0D"/>
              </a:buClr>
              <a:buSzPts val="1600"/>
              <a:buChar char="●"/>
            </a:pPr>
            <a:r>
              <a:rPr lang="en-GB" sz="1600">
                <a:solidFill>
                  <a:srgbClr val="0D0D0D"/>
                </a:solidFill>
              </a:rPr>
              <a:t>11. When on the school’s computer or mobile device I will use it only for schoolwork and homework, using agreed websites and Search Engines. </a:t>
            </a:r>
            <a:endParaRPr>
              <a:solidFill>
                <a:srgbClr val="0D0D0D"/>
              </a:solidFill>
            </a:endParaRPr>
          </a:p>
          <a:p>
            <a:pPr marL="0" lvl="0" indent="-101600" algn="l" rtl="0">
              <a:lnSpc>
                <a:spcPct val="120000"/>
              </a:lnSpc>
              <a:spcBef>
                <a:spcPts val="0"/>
              </a:spcBef>
              <a:spcAft>
                <a:spcPts val="0"/>
              </a:spcAft>
              <a:buClr>
                <a:srgbClr val="0D0D0D"/>
              </a:buClr>
              <a:buSzPts val="1600"/>
              <a:buChar char="●"/>
            </a:pPr>
            <a:r>
              <a:rPr lang="en-GB" sz="1600">
                <a:solidFill>
                  <a:srgbClr val="0D0D0D"/>
                </a:solidFill>
              </a:rPr>
              <a:t>12. I will only bring in agreed files and send work through agreed websites.</a:t>
            </a:r>
            <a:br>
              <a:rPr lang="en-GB" sz="1600">
                <a:solidFill>
                  <a:srgbClr val="0D0D0D"/>
                </a:solidFill>
              </a:rPr>
            </a:br>
            <a:endParaRPr sz="1600">
              <a:solidFill>
                <a:srgbClr val="0D0D0D"/>
              </a:solidFill>
            </a:endParaRPr>
          </a:p>
        </p:txBody>
      </p:sp>
      <p:sp>
        <p:nvSpPr>
          <p:cNvPr id="161" name="Google Shape;161;p10"/>
          <p:cNvSpPr/>
          <p:nvPr/>
        </p:nvSpPr>
        <p:spPr>
          <a:xfrm>
            <a:off x="105794" y="1354531"/>
            <a:ext cx="3140785"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i="0" u="none" strike="noStrike" cap="none">
                <a:solidFill>
                  <a:srgbClr val="002060"/>
                </a:solidFill>
                <a:latin typeface="NTR"/>
                <a:ea typeface="NTR"/>
                <a:cs typeface="NTR"/>
                <a:sym typeface="NTR"/>
              </a:rPr>
              <a:t>AUPs remain and will be expanded to Key Stage 1 </a:t>
            </a:r>
            <a:endParaRPr/>
          </a:p>
        </p:txBody>
      </p:sp>
      <p:pic>
        <p:nvPicPr>
          <p:cNvPr id="162" name="Google Shape;162;p10"/>
          <p:cNvPicPr preferRelativeResize="0"/>
          <p:nvPr/>
        </p:nvPicPr>
        <p:blipFill rotWithShape="1">
          <a:blip r:embed="rId3">
            <a:alphaModFix/>
          </a:blip>
          <a:srcRect/>
          <a:stretch/>
        </p:blipFill>
        <p:spPr>
          <a:xfrm>
            <a:off x="1007531" y="4043276"/>
            <a:ext cx="1337310" cy="1390650"/>
          </a:xfrm>
          <a:prstGeom prst="rect">
            <a:avLst/>
          </a:prstGeom>
          <a:noFill/>
          <a:ln>
            <a:noFill/>
          </a:ln>
        </p:spPr>
      </p:pic>
      <p:sp>
        <p:nvSpPr>
          <p:cNvPr id="163" name="Google Shape;163;p10"/>
          <p:cNvSpPr/>
          <p:nvPr/>
        </p:nvSpPr>
        <p:spPr>
          <a:xfrm>
            <a:off x="0" y="6303608"/>
            <a:ext cx="1219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a:solidFill>
                  <a:schemeClr val="dk1"/>
                </a:solidFill>
                <a:highlight>
                  <a:srgbClr val="FFFF00"/>
                </a:highlight>
                <a:latin typeface="Corbel"/>
                <a:ea typeface="Corbel"/>
                <a:cs typeface="Corbel"/>
                <a:sym typeface="Corbel"/>
              </a:rPr>
              <a:t>I know that if I don’t follow these rules, the school may take action to keep everyone safe, including meeting with parents and restrictions to access online.</a:t>
            </a:r>
            <a:endParaRPr/>
          </a:p>
        </p:txBody>
      </p:sp>
    </p:spTree>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2454</Words>
  <Application>Microsoft Office PowerPoint</Application>
  <PresentationFormat>Widescreen</PresentationFormat>
  <Paragraphs>157</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Lato Light</vt:lpstr>
      <vt:lpstr>NTR</vt:lpstr>
      <vt:lpstr>Corbel</vt:lpstr>
      <vt:lpstr>Calibri</vt:lpstr>
      <vt:lpstr>Arial</vt:lpstr>
      <vt:lpstr>Noto Sans Symbols</vt:lpstr>
      <vt:lpstr>Frame</vt:lpstr>
      <vt:lpstr> Online Safety Workshop for Parents/Carers   Wednesday 22nd May 2024 Thursday 23rd May 2024    Key Stage 2 </vt:lpstr>
      <vt:lpstr>Resources for curriculum areas including Computing and Online Safety are on the school website:   KS2</vt:lpstr>
      <vt:lpstr>Online Safety Parent Workshop Aims:   KS2</vt:lpstr>
      <vt:lpstr>A Balanced Look at Online Activity   KS2</vt:lpstr>
      <vt:lpstr>Historical Context and History for Online Activity:  EYFS &amp; KS1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Data on the Use of Apps </vt:lpstr>
      <vt:lpstr>What can we do to protect our children from harm?</vt:lpstr>
      <vt:lpstr>PowerPoint Presentation</vt:lpstr>
      <vt:lpstr>Parental Control Settings</vt:lpstr>
      <vt:lpstr>Parental Filtering and  Monitoring</vt:lpstr>
      <vt:lpstr>Reporting Online Concerns</vt:lpstr>
      <vt:lpstr>There is a new platform for simplifying the filtering and monitoring of online activity at home.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Online Safety Workshop for Parents/Carers   Thursday 23rd May    Key Stage 2 </dc:title>
  <dc:creator>Ella Farley</dc:creator>
  <cp:lastModifiedBy>Hugh Gwilliams</cp:lastModifiedBy>
  <cp:revision>2</cp:revision>
  <dcterms:created xsi:type="dcterms:W3CDTF">2024-05-14T12:42:32Z</dcterms:created>
  <dcterms:modified xsi:type="dcterms:W3CDTF">2024-05-23T15:40:45Z</dcterms:modified>
</cp:coreProperties>
</file>